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08788" cy="99409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c8MEhzB5rYx9P27svL7ehzacv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363"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1162"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6037" y="0"/>
            <a:ext cx="2951162" cy="4968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20750" y="746125"/>
            <a:ext cx="4967287" cy="3727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1037" y="4721225"/>
            <a:ext cx="5446712" cy="4473575"/>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442450"/>
            <a:ext cx="2951162"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6037" y="9442450"/>
            <a:ext cx="2951162"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9f62600c5_0_14: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9f62600c5_0_14:notes"/>
          <p:cNvSpPr txBox="1">
            <a:spLocks noGrp="1"/>
          </p:cNvSpPr>
          <p:nvPr>
            <p:ph type="body" idx="1"/>
          </p:nvPr>
        </p:nvSpPr>
        <p:spPr>
          <a:xfrm>
            <a:off x="681037" y="4721225"/>
            <a:ext cx="5446800" cy="447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99f62600c5_0_14:notes"/>
          <p:cNvSpPr txBox="1">
            <a:spLocks noGrp="1"/>
          </p:cNvSpPr>
          <p:nvPr>
            <p:ph type="sldNum" idx="12"/>
          </p:nvPr>
        </p:nvSpPr>
        <p:spPr>
          <a:xfrm>
            <a:off x="3856037" y="9442450"/>
            <a:ext cx="29511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5: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5: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6: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6: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7: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7: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8: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9: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9: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0: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20: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5: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5: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7: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9: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99f62600c5_0_5: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99f62600c5_0_5:notes"/>
          <p:cNvSpPr txBox="1">
            <a:spLocks noGrp="1"/>
          </p:cNvSpPr>
          <p:nvPr>
            <p:ph type="body" idx="1"/>
          </p:nvPr>
        </p:nvSpPr>
        <p:spPr>
          <a:xfrm>
            <a:off x="681037" y="4721225"/>
            <a:ext cx="5446800" cy="447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99f62600c5_0_5:notes"/>
          <p:cNvSpPr txBox="1">
            <a:spLocks noGrp="1"/>
          </p:cNvSpPr>
          <p:nvPr>
            <p:ph type="sldNum" idx="12"/>
          </p:nvPr>
        </p:nvSpPr>
        <p:spPr>
          <a:xfrm>
            <a:off x="3856037" y="9442450"/>
            <a:ext cx="29511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1: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9f62600c5_0_23: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9f62600c5_0_23:notes"/>
          <p:cNvSpPr txBox="1">
            <a:spLocks noGrp="1"/>
          </p:cNvSpPr>
          <p:nvPr>
            <p:ph type="body" idx="1"/>
          </p:nvPr>
        </p:nvSpPr>
        <p:spPr>
          <a:xfrm>
            <a:off x="681037" y="4721225"/>
            <a:ext cx="5446800" cy="4473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99f62600c5_0_23:notes"/>
          <p:cNvSpPr txBox="1">
            <a:spLocks noGrp="1"/>
          </p:cNvSpPr>
          <p:nvPr>
            <p:ph type="sldNum" idx="12"/>
          </p:nvPr>
        </p:nvSpPr>
        <p:spPr>
          <a:xfrm>
            <a:off x="3856037" y="9442450"/>
            <a:ext cx="29511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2: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13: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4:notes"/>
          <p:cNvSpPr txBox="1">
            <a:spLocks noGrp="1"/>
          </p:cNvSpPr>
          <p:nvPr>
            <p:ph type="body" idx="1"/>
          </p:nvPr>
        </p:nvSpPr>
        <p:spPr>
          <a:xfrm>
            <a:off x="681037" y="4721225"/>
            <a:ext cx="5446712" cy="44735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4:notes"/>
          <p:cNvSpPr>
            <a:spLocks noGrp="1" noRot="1" noChangeAspect="1"/>
          </p:cNvSpPr>
          <p:nvPr>
            <p:ph type="sldImg" idx="2"/>
          </p:nvPr>
        </p:nvSpPr>
        <p:spPr>
          <a:xfrm>
            <a:off x="920750" y="746125"/>
            <a:ext cx="4967288" cy="3727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4" name="Google Shape;74;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75" name="Google Shape;75;p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81" name="Google Shape;81;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28" name="Google Shape;28;p3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1"/>
        <p:cNvGrpSpPr/>
        <p:nvPr/>
      </p:nvGrpSpPr>
      <p:grpSpPr>
        <a:xfrm>
          <a:off x="0" y="0"/>
          <a:ext cx="0" cy="0"/>
          <a:chOff x="0" y="0"/>
          <a:chExt cx="0" cy="0"/>
        </a:xfrm>
      </p:grpSpPr>
      <p:sp>
        <p:nvSpPr>
          <p:cNvPr id="32" name="Google Shape;32;p3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3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3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3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3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6" name="Google Shape;46;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47" name="Google Shape;47;p3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53" name="Google Shape;53;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54" name="Google Shape;54;p3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3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3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5" name="Google Shape;65;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6" name="Google Shape;66;p3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67" name="Google Shape;67;p3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68" name="Google Shape;68;p3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www.ictgames.com/soundButtons/index.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468312" y="76517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br>
              <a:rPr lang="en-US" sz="4000" b="0" i="0" u="none">
                <a:solidFill>
                  <a:schemeClr val="dk2"/>
                </a:solidFill>
                <a:latin typeface="Arial"/>
                <a:ea typeface="Arial"/>
                <a:cs typeface="Arial"/>
                <a:sym typeface="Arial"/>
              </a:rPr>
            </a:br>
            <a:br>
              <a:rPr lang="en-US" sz="4000" b="0" i="0" u="none">
                <a:solidFill>
                  <a:schemeClr val="dk2"/>
                </a:solidFill>
                <a:latin typeface="Arial"/>
                <a:ea typeface="Arial"/>
                <a:cs typeface="Arial"/>
                <a:sym typeface="Arial"/>
              </a:rPr>
            </a:br>
            <a:endParaRPr/>
          </a:p>
        </p:txBody>
      </p:sp>
      <p:sp>
        <p:nvSpPr>
          <p:cNvPr id="89" name="Google Shape;89;p1"/>
          <p:cNvSpPr txBox="1">
            <a:spLocks noGrp="1"/>
          </p:cNvSpPr>
          <p:nvPr>
            <p:ph type="body" idx="1"/>
          </p:nvPr>
        </p:nvSpPr>
        <p:spPr>
          <a:xfrm>
            <a:off x="457200" y="4868862"/>
            <a:ext cx="8229600" cy="1617662"/>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Clr>
                <a:schemeClr val="dk1"/>
              </a:buClr>
              <a:buSzPts val="4400"/>
              <a:buFont typeface="Arial"/>
              <a:buNone/>
            </a:pPr>
            <a:r>
              <a:rPr lang="en-US" sz="3000" b="1"/>
              <a:t>Phonics and Literacy in the Early Years</a:t>
            </a:r>
            <a:endParaRPr sz="3000" b="1"/>
          </a:p>
          <a:p>
            <a:pPr marL="342900" lvl="0" indent="-342900" algn="ctr" rtl="0">
              <a:lnSpc>
                <a:spcPct val="100000"/>
              </a:lnSpc>
              <a:spcBef>
                <a:spcPts val="0"/>
              </a:spcBef>
              <a:spcAft>
                <a:spcPts val="0"/>
              </a:spcAft>
              <a:buClr>
                <a:schemeClr val="dk1"/>
              </a:buClr>
              <a:buSzPts val="4400"/>
              <a:buFont typeface="Arial"/>
              <a:buNone/>
            </a:pPr>
            <a:r>
              <a:rPr lang="en-US" sz="2000" b="1"/>
              <a:t>September 2020</a:t>
            </a:r>
            <a:endParaRPr sz="2000" b="1"/>
          </a:p>
          <a:p>
            <a:pPr marL="342900" lvl="0" indent="-342900" algn="ctr" rtl="0">
              <a:lnSpc>
                <a:spcPct val="100000"/>
              </a:lnSpc>
              <a:spcBef>
                <a:spcPts val="0"/>
              </a:spcBef>
              <a:spcAft>
                <a:spcPts val="0"/>
              </a:spcAft>
              <a:buClr>
                <a:schemeClr val="dk1"/>
              </a:buClr>
              <a:buSzPts val="4400"/>
              <a:buFont typeface="Arial"/>
              <a:buNone/>
            </a:pPr>
            <a:r>
              <a:rPr lang="en-US" sz="2000" b="1"/>
              <a:t>Miss Calboutin, Mrs Hastie and Mrs March</a:t>
            </a:r>
            <a:endParaRPr sz="2000" b="1"/>
          </a:p>
        </p:txBody>
      </p:sp>
      <p:pic>
        <p:nvPicPr>
          <p:cNvPr id="90" name="Google Shape;90;p1"/>
          <p:cNvPicPr preferRelativeResize="0"/>
          <p:nvPr/>
        </p:nvPicPr>
        <p:blipFill rotWithShape="1">
          <a:blip r:embed="rId3">
            <a:alphaModFix/>
          </a:blip>
          <a:srcRect/>
          <a:stretch/>
        </p:blipFill>
        <p:spPr>
          <a:xfrm>
            <a:off x="2402112" y="1908187"/>
            <a:ext cx="3851276" cy="2889251"/>
          </a:xfrm>
          <a:prstGeom prst="rect">
            <a:avLst/>
          </a:prstGeom>
          <a:noFill/>
          <a:ln>
            <a:noFill/>
          </a:ln>
        </p:spPr>
      </p:pic>
      <p:pic>
        <p:nvPicPr>
          <p:cNvPr id="91" name="Google Shape;91;p1" descr="Langley header.PNG"/>
          <p:cNvPicPr preferRelativeResize="0"/>
          <p:nvPr/>
        </p:nvPicPr>
        <p:blipFill rotWithShape="1">
          <a:blip r:embed="rId4">
            <a:alphaModFix/>
          </a:blip>
          <a:srcRect/>
          <a:stretch/>
        </p:blipFill>
        <p:spPr>
          <a:xfrm>
            <a:off x="1268638" y="279125"/>
            <a:ext cx="6118225" cy="13682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99f62600c5_0_14"/>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000">
                <a:solidFill>
                  <a:schemeClr val="dk1"/>
                </a:solidFill>
              </a:rPr>
              <a:t>The Early Years Curriculum</a:t>
            </a:r>
            <a:endParaRPr sz="3000">
              <a:solidFill>
                <a:schemeClr val="dk1"/>
              </a:solidFill>
            </a:endParaRPr>
          </a:p>
          <a:p>
            <a:pPr marL="0" lvl="0" indent="0" algn="ctr" rtl="0">
              <a:spcBef>
                <a:spcPts val="0"/>
              </a:spcBef>
              <a:spcAft>
                <a:spcPts val="0"/>
              </a:spcAft>
              <a:buClr>
                <a:schemeClr val="dk1"/>
              </a:buClr>
              <a:buSzPts val="1100"/>
              <a:buFont typeface="Arial"/>
              <a:buNone/>
            </a:pPr>
            <a:r>
              <a:rPr lang="en-US" sz="2600">
                <a:solidFill>
                  <a:schemeClr val="dk1"/>
                </a:solidFill>
              </a:rPr>
              <a:t>Reading, 40-60 months:</a:t>
            </a:r>
            <a:endParaRPr/>
          </a:p>
        </p:txBody>
      </p:sp>
      <p:sp>
        <p:nvSpPr>
          <p:cNvPr id="154" name="Google Shape;154;g99f62600c5_0_14"/>
          <p:cNvSpPr txBox="1">
            <a:spLocks noGrp="1"/>
          </p:cNvSpPr>
          <p:nvPr>
            <p:ph type="body" idx="1"/>
          </p:nvPr>
        </p:nvSpPr>
        <p:spPr>
          <a:xfrm>
            <a:off x="457200" y="12808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a:t>• Continues a rhyming string. </a:t>
            </a:r>
            <a:endParaRPr sz="2000"/>
          </a:p>
          <a:p>
            <a:pPr marL="0" lvl="0" indent="0" algn="l" rtl="0">
              <a:spcBef>
                <a:spcPts val="360"/>
              </a:spcBef>
              <a:spcAft>
                <a:spcPts val="0"/>
              </a:spcAft>
              <a:buNone/>
            </a:pPr>
            <a:r>
              <a:rPr lang="en-US" sz="2000"/>
              <a:t>• Hears and says the initial sound in words. </a:t>
            </a:r>
            <a:endParaRPr sz="2000"/>
          </a:p>
          <a:p>
            <a:pPr marL="0" lvl="0" indent="0" algn="l" rtl="0">
              <a:spcBef>
                <a:spcPts val="360"/>
              </a:spcBef>
              <a:spcAft>
                <a:spcPts val="0"/>
              </a:spcAft>
              <a:buNone/>
            </a:pPr>
            <a:r>
              <a:rPr lang="en-US" sz="2000"/>
              <a:t>• Can segment the sounds in simple words and blend them together and knows which letters represent some of them. </a:t>
            </a:r>
            <a:endParaRPr sz="2000"/>
          </a:p>
          <a:p>
            <a:pPr marL="0" lvl="0" indent="0" algn="l" rtl="0">
              <a:spcBef>
                <a:spcPts val="360"/>
              </a:spcBef>
              <a:spcAft>
                <a:spcPts val="0"/>
              </a:spcAft>
              <a:buNone/>
            </a:pPr>
            <a:r>
              <a:rPr lang="en-US" sz="2000"/>
              <a:t>• Links sounds to letters, naming and sounding the letters of the alphabet. </a:t>
            </a:r>
            <a:endParaRPr sz="2000"/>
          </a:p>
          <a:p>
            <a:pPr marL="0" lvl="0" indent="0" algn="l" rtl="0">
              <a:spcBef>
                <a:spcPts val="360"/>
              </a:spcBef>
              <a:spcAft>
                <a:spcPts val="0"/>
              </a:spcAft>
              <a:buNone/>
            </a:pPr>
            <a:r>
              <a:rPr lang="en-US" sz="2000"/>
              <a:t>•Begins to read words and simple sentences. </a:t>
            </a:r>
            <a:endParaRPr sz="2000"/>
          </a:p>
          <a:p>
            <a:pPr marL="0" lvl="0" indent="0" algn="l" rtl="0">
              <a:spcBef>
                <a:spcPts val="360"/>
              </a:spcBef>
              <a:spcAft>
                <a:spcPts val="0"/>
              </a:spcAft>
              <a:buNone/>
            </a:pPr>
            <a:r>
              <a:rPr lang="en-US" sz="2000"/>
              <a:t>•Uses vocabulary and forms of speech that are increasingly influenced by their experiences of books. </a:t>
            </a:r>
            <a:endParaRPr sz="2000"/>
          </a:p>
          <a:p>
            <a:pPr marL="0" lvl="0" indent="0" algn="l" rtl="0">
              <a:spcBef>
                <a:spcPts val="360"/>
              </a:spcBef>
              <a:spcAft>
                <a:spcPts val="0"/>
              </a:spcAft>
              <a:buNone/>
            </a:pPr>
            <a:r>
              <a:rPr lang="en-US" sz="2000"/>
              <a:t>• Enjoys an increasing range of books. </a:t>
            </a:r>
            <a:endParaRPr sz="2000"/>
          </a:p>
          <a:p>
            <a:pPr marL="0" lvl="0" indent="0" algn="l" rtl="0">
              <a:spcBef>
                <a:spcPts val="360"/>
              </a:spcBef>
              <a:spcAft>
                <a:spcPts val="0"/>
              </a:spcAft>
              <a:buNone/>
            </a:pPr>
            <a:r>
              <a:rPr lang="en-US" sz="2000"/>
              <a:t>•Knows that information can be retrieved from books and computers.</a:t>
            </a:r>
            <a:endParaRPr sz="2000"/>
          </a:p>
          <a:p>
            <a:pPr marL="0" lvl="0" indent="0" algn="l" rtl="0">
              <a:spcBef>
                <a:spcPts val="360"/>
              </a:spcBef>
              <a:spcAft>
                <a:spcPts val="0"/>
              </a:spcAft>
              <a:buNone/>
            </a:pPr>
            <a:r>
              <a:rPr lang="en-US" sz="1900" b="1"/>
              <a:t>Early Learning Goal: Children read and understand simple sentences. They use phonic knowledge to decode regular words and read them aloud accurately. They also read some common irregular words. They demonstrate understanding when talking with others about what they have read.</a:t>
            </a:r>
            <a:endParaRPr sz="19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Blending to read</a:t>
            </a:r>
            <a:endParaRPr/>
          </a:p>
        </p:txBody>
      </p:sp>
      <p:sp>
        <p:nvSpPr>
          <p:cNvPr id="160" name="Google Shape;160;p15"/>
          <p:cNvSpPr txBox="1">
            <a:spLocks noGrp="1"/>
          </p:cNvSpPr>
          <p:nvPr>
            <p:ph type="body" idx="1"/>
          </p:nvPr>
        </p:nvSpPr>
        <p:spPr>
          <a:xfrm>
            <a:off x="468312" y="1412875"/>
            <a:ext cx="8229600" cy="4525962"/>
          </a:xfrm>
          <a:prstGeom prst="rect">
            <a:avLst/>
          </a:prstGeom>
          <a:noFill/>
          <a:ln>
            <a:noFill/>
          </a:ln>
        </p:spPr>
        <p:txBody>
          <a:bodyPr spcFirstLastPara="1" wrap="square" lIns="91425" tIns="45700" rIns="91425" bIns="45700" anchor="t" anchorCtr="0">
            <a:noAutofit/>
          </a:bodyPr>
          <a:lstStyle/>
          <a:p>
            <a:pPr marL="2057400" lvl="4" indent="-101600" algn="l" rtl="0">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lvl="0" indent="-342900" algn="l" rtl="0">
              <a:lnSpc>
                <a:spcPct val="100000"/>
              </a:lnSpc>
              <a:spcBef>
                <a:spcPts val="640"/>
              </a:spcBef>
              <a:spcAft>
                <a:spcPts val="0"/>
              </a:spcAft>
              <a:buClr>
                <a:schemeClr val="dk1"/>
              </a:buClr>
              <a:buSzPts val="3200"/>
              <a:buFont typeface="Arial"/>
              <a:buChar char="•"/>
            </a:pPr>
            <a:r>
              <a:rPr lang="en-US"/>
              <a:t>S</a:t>
            </a:r>
            <a:r>
              <a:rPr lang="en-US" sz="3200" b="0" i="0" u="none">
                <a:solidFill>
                  <a:schemeClr val="dk1"/>
                </a:solidFill>
                <a:latin typeface="Arial"/>
                <a:ea typeface="Arial"/>
                <a:cs typeface="Arial"/>
                <a:sym typeface="Arial"/>
              </a:rPr>
              <a:t>ound buttons for each sound</a:t>
            </a:r>
            <a:endParaRPr/>
          </a:p>
          <a:p>
            <a:pPr marL="342900" lvl="0" indent="-342900" algn="l" rtl="0">
              <a:lnSpc>
                <a:spcPct val="100000"/>
              </a:lnSpc>
              <a:spcBef>
                <a:spcPts val="640"/>
              </a:spcBef>
              <a:spcAft>
                <a:spcPts val="0"/>
              </a:spcAft>
              <a:buClr>
                <a:schemeClr val="dk1"/>
              </a:buClr>
              <a:buSzPts val="3200"/>
              <a:buFont typeface="Arial"/>
              <a:buChar char="•"/>
            </a:pPr>
            <a:r>
              <a:rPr lang="en-US"/>
              <a:t>So we would touch each button under each sound; s - a - t makes ‘sat’</a:t>
            </a:r>
            <a:endParaRPr/>
          </a:p>
          <a:p>
            <a:pPr marL="34290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lvl="0" indent="-139700" algn="l" rtl="0">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61" name="Google Shape;161;p15"/>
          <p:cNvPicPr preferRelativeResize="0"/>
          <p:nvPr/>
        </p:nvPicPr>
        <p:blipFill rotWithShape="1">
          <a:blip r:embed="rId3">
            <a:alphaModFix/>
          </a:blip>
          <a:srcRect/>
          <a:stretch/>
        </p:blipFill>
        <p:spPr>
          <a:xfrm>
            <a:off x="1116012" y="4076700"/>
            <a:ext cx="2879725" cy="1895475"/>
          </a:xfrm>
          <a:prstGeom prst="rect">
            <a:avLst/>
          </a:prstGeom>
          <a:noFill/>
          <a:ln>
            <a:noFill/>
          </a:ln>
        </p:spPr>
      </p:pic>
      <p:pic>
        <p:nvPicPr>
          <p:cNvPr id="162" name="Google Shape;162;p15"/>
          <p:cNvPicPr preferRelativeResize="0"/>
          <p:nvPr/>
        </p:nvPicPr>
        <p:blipFill rotWithShape="1">
          <a:blip r:embed="rId4">
            <a:alphaModFix/>
          </a:blip>
          <a:srcRect/>
          <a:stretch/>
        </p:blipFill>
        <p:spPr>
          <a:xfrm>
            <a:off x="5148262" y="4005262"/>
            <a:ext cx="2879725" cy="18716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Helping your child at home</a:t>
            </a:r>
            <a:endParaRPr/>
          </a:p>
        </p:txBody>
      </p:sp>
      <p:sp>
        <p:nvSpPr>
          <p:cNvPr id="168" name="Google Shape;168;p16"/>
          <p:cNvSpPr txBox="1"/>
          <p:nvPr/>
        </p:nvSpPr>
        <p:spPr>
          <a:xfrm>
            <a:off x="755650" y="1773237"/>
            <a:ext cx="7056437" cy="9356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914400" marR="0" lvl="2" indent="-1778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Letter sounds, not names- m,s t,p </a:t>
            </a:r>
            <a:endParaRPr/>
          </a:p>
          <a:p>
            <a:pPr marL="914400" marR="0" lvl="2" indent="-1778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Pure sounds, no “uh”sounds</a:t>
            </a:r>
            <a:r>
              <a:rPr lang="en-US" sz="1800" b="0" i="0" u="none" strike="noStrike" cap="none">
                <a:solidFill>
                  <a:schemeClr val="dk1"/>
                </a:solidFill>
                <a:latin typeface="Arial"/>
                <a:ea typeface="Arial"/>
                <a:cs typeface="Arial"/>
                <a:sym typeface="Arial"/>
              </a:rPr>
              <a:t> </a:t>
            </a:r>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r>
              <a:rPr lang="en-US"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http://www.ictgames.com/soundButtons/index.html</a:t>
            </a:r>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914400" marR="0" lvl="2"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pic>
        <p:nvPicPr>
          <p:cNvPr id="169" name="Google Shape;169;p16" descr="phonics.jpg"/>
          <p:cNvPicPr preferRelativeResize="0"/>
          <p:nvPr/>
        </p:nvPicPr>
        <p:blipFill rotWithShape="1">
          <a:blip r:embed="rId4">
            <a:alphaModFix/>
          </a:blip>
          <a:srcRect/>
          <a:stretch/>
        </p:blipFill>
        <p:spPr>
          <a:xfrm>
            <a:off x="2777100" y="3266502"/>
            <a:ext cx="2521400" cy="1890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Segmenting</a:t>
            </a:r>
            <a:endParaRPr/>
          </a:p>
        </p:txBody>
      </p:sp>
      <p:sp>
        <p:nvSpPr>
          <p:cNvPr id="175" name="Google Shape;175;p1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Breaking up the word into sounds- we do this to write words.</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Phoneme/sound frames</a:t>
            </a:r>
            <a:endParaRPr/>
          </a:p>
        </p:txBody>
      </p:sp>
      <p:sp>
        <p:nvSpPr>
          <p:cNvPr id="176" name="Google Shape;176;p17"/>
          <p:cNvSpPr txBox="1"/>
          <p:nvPr/>
        </p:nvSpPr>
        <p:spPr>
          <a:xfrm>
            <a:off x="684212" y="4076700"/>
            <a:ext cx="1873250" cy="1366837"/>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Arial"/>
              <a:buNone/>
            </a:pPr>
            <a:r>
              <a:rPr lang="en-US" sz="6000" b="0" i="0" u="none">
                <a:solidFill>
                  <a:schemeClr val="dk1"/>
                </a:solidFill>
                <a:latin typeface="Arial"/>
                <a:ea typeface="Arial"/>
                <a:cs typeface="Arial"/>
                <a:sym typeface="Arial"/>
              </a:rPr>
              <a:t>sh</a:t>
            </a:r>
            <a:endParaRPr/>
          </a:p>
        </p:txBody>
      </p:sp>
      <p:sp>
        <p:nvSpPr>
          <p:cNvPr id="177" name="Google Shape;177;p17"/>
          <p:cNvSpPr txBox="1"/>
          <p:nvPr/>
        </p:nvSpPr>
        <p:spPr>
          <a:xfrm>
            <a:off x="2484437" y="4076700"/>
            <a:ext cx="1873250" cy="1366837"/>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Arial"/>
              <a:buNone/>
            </a:pPr>
            <a:r>
              <a:rPr lang="en-US" sz="6000" b="0" i="0" u="none">
                <a:solidFill>
                  <a:schemeClr val="dk1"/>
                </a:solidFill>
                <a:latin typeface="Arial"/>
                <a:ea typeface="Arial"/>
                <a:cs typeface="Arial"/>
                <a:sym typeface="Arial"/>
              </a:rPr>
              <a:t>o</a:t>
            </a:r>
            <a:endParaRPr/>
          </a:p>
        </p:txBody>
      </p:sp>
      <p:sp>
        <p:nvSpPr>
          <p:cNvPr id="178" name="Google Shape;178;p17"/>
          <p:cNvSpPr txBox="1"/>
          <p:nvPr/>
        </p:nvSpPr>
        <p:spPr>
          <a:xfrm>
            <a:off x="4356100" y="4076700"/>
            <a:ext cx="1873250" cy="1366837"/>
          </a:xfrm>
          <a:prstGeom prst="rect">
            <a:avLst/>
          </a:prstGeom>
          <a:solidFill>
            <a:schemeClr val="accen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000"/>
              <a:buFont typeface="Arial"/>
              <a:buNone/>
            </a:pPr>
            <a:r>
              <a:rPr lang="en-US" sz="6000" b="0" i="0" u="none">
                <a:solidFill>
                  <a:schemeClr val="dk1"/>
                </a:solidFill>
                <a:latin typeface="Arial"/>
                <a:ea typeface="Arial"/>
                <a:cs typeface="Arial"/>
                <a:sym typeface="Arial"/>
              </a:rPr>
              <a:t>p</a:t>
            </a:r>
            <a:endParaRPr/>
          </a:p>
        </p:txBody>
      </p:sp>
      <p:sp>
        <p:nvSpPr>
          <p:cNvPr id="179" name="Google Shape;179;p17"/>
          <p:cNvSpPr txBox="1"/>
          <p:nvPr/>
        </p:nvSpPr>
        <p:spPr>
          <a:xfrm>
            <a:off x="900112" y="4076700"/>
            <a:ext cx="1584325" cy="11922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0" name="Google Shape;180;p17"/>
          <p:cNvSpPr txBox="1"/>
          <p:nvPr/>
        </p:nvSpPr>
        <p:spPr>
          <a:xfrm>
            <a:off x="2843212" y="5013325"/>
            <a:ext cx="1584325" cy="11922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1" name="Google Shape;181;p17"/>
          <p:cNvSpPr txBox="1"/>
          <p:nvPr/>
        </p:nvSpPr>
        <p:spPr>
          <a:xfrm>
            <a:off x="4356100" y="4149725"/>
            <a:ext cx="1657350" cy="11922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2" name="Google Shape;182;p17"/>
          <p:cNvSpPr txBox="1"/>
          <p:nvPr/>
        </p:nvSpPr>
        <p:spPr>
          <a:xfrm>
            <a:off x="900112" y="5876925"/>
            <a:ext cx="3167062"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8" descr="C:\Users\James\AppData\Local\Microsoft\Windows\Temporary Internet Files\Content.IE5\UNUR3ZH2\MPj04386920000[1].jpg"/>
          <p:cNvPicPr preferRelativeResize="0"/>
          <p:nvPr/>
        </p:nvPicPr>
        <p:blipFill rotWithShape="1">
          <a:blip r:embed="rId3">
            <a:alphaModFix/>
          </a:blip>
          <a:srcRect/>
          <a:stretch/>
        </p:blipFill>
        <p:spPr>
          <a:xfrm>
            <a:off x="5929312" y="142875"/>
            <a:ext cx="3071812" cy="2038350"/>
          </a:xfrm>
          <a:prstGeom prst="rect">
            <a:avLst/>
          </a:prstGeom>
          <a:noFill/>
          <a:ln>
            <a:noFill/>
          </a:ln>
        </p:spPr>
      </p:pic>
      <p:sp>
        <p:nvSpPr>
          <p:cNvPr id="188" name="Google Shape;188;p18"/>
          <p:cNvSpPr txBox="1"/>
          <p:nvPr/>
        </p:nvSpPr>
        <p:spPr>
          <a:xfrm>
            <a:off x="1070975" y="638825"/>
            <a:ext cx="4998000" cy="55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8"/>
          <p:cNvSpPr txBox="1"/>
          <p:nvPr/>
        </p:nvSpPr>
        <p:spPr>
          <a:xfrm>
            <a:off x="0" y="1240200"/>
            <a:ext cx="8680500" cy="35325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endParaRPr sz="1900">
              <a:solidFill>
                <a:schemeClr val="dk1"/>
              </a:solidFill>
            </a:endParaRPr>
          </a:p>
          <a:p>
            <a:pPr marL="0" lvl="0" indent="0" algn="l" rtl="0">
              <a:spcBef>
                <a:spcPts val="360"/>
              </a:spcBef>
              <a:spcAft>
                <a:spcPts val="0"/>
              </a:spcAft>
              <a:buNone/>
            </a:pPr>
            <a:r>
              <a:rPr lang="en-US" sz="1900">
                <a:solidFill>
                  <a:schemeClr val="dk1"/>
                </a:solidFill>
              </a:rPr>
              <a:t>•Gives meaning to marks they make as they draw, write and paint. </a:t>
            </a:r>
            <a:endParaRPr sz="1900">
              <a:solidFill>
                <a:schemeClr val="dk1"/>
              </a:solidFill>
            </a:endParaRPr>
          </a:p>
          <a:p>
            <a:pPr marL="0" lvl="0" indent="0" algn="l" rtl="0">
              <a:spcBef>
                <a:spcPts val="360"/>
              </a:spcBef>
              <a:spcAft>
                <a:spcPts val="0"/>
              </a:spcAft>
              <a:buNone/>
            </a:pPr>
            <a:r>
              <a:rPr lang="en-US" sz="1900">
                <a:solidFill>
                  <a:schemeClr val="dk1"/>
                </a:solidFill>
              </a:rPr>
              <a:t>•Begins to break the flow of speech into words. </a:t>
            </a:r>
            <a:endParaRPr sz="1900">
              <a:solidFill>
                <a:schemeClr val="dk1"/>
              </a:solidFill>
            </a:endParaRPr>
          </a:p>
          <a:p>
            <a:pPr marL="0" lvl="0" indent="0" algn="l" rtl="0">
              <a:spcBef>
                <a:spcPts val="360"/>
              </a:spcBef>
              <a:spcAft>
                <a:spcPts val="0"/>
              </a:spcAft>
              <a:buNone/>
            </a:pPr>
            <a:r>
              <a:rPr lang="en-US" sz="1900">
                <a:solidFill>
                  <a:schemeClr val="dk1"/>
                </a:solidFill>
              </a:rPr>
              <a:t>•Continues a rhyming string. </a:t>
            </a:r>
            <a:endParaRPr sz="1900">
              <a:solidFill>
                <a:schemeClr val="dk1"/>
              </a:solidFill>
            </a:endParaRPr>
          </a:p>
          <a:p>
            <a:pPr marL="0" lvl="0" indent="0" algn="l" rtl="0">
              <a:spcBef>
                <a:spcPts val="360"/>
              </a:spcBef>
              <a:spcAft>
                <a:spcPts val="0"/>
              </a:spcAft>
              <a:buNone/>
            </a:pPr>
            <a:r>
              <a:rPr lang="en-US" sz="1900">
                <a:solidFill>
                  <a:schemeClr val="dk1"/>
                </a:solidFill>
              </a:rPr>
              <a:t>•Hears and says the initial sound in words. </a:t>
            </a:r>
            <a:endParaRPr sz="1900">
              <a:solidFill>
                <a:schemeClr val="dk1"/>
              </a:solidFill>
            </a:endParaRPr>
          </a:p>
          <a:p>
            <a:pPr marL="0" lvl="0" indent="0" algn="l" rtl="0">
              <a:spcBef>
                <a:spcPts val="360"/>
              </a:spcBef>
              <a:spcAft>
                <a:spcPts val="0"/>
              </a:spcAft>
              <a:buNone/>
            </a:pPr>
            <a:r>
              <a:rPr lang="en-US" sz="1900">
                <a:solidFill>
                  <a:schemeClr val="dk1"/>
                </a:solidFill>
              </a:rPr>
              <a:t>•Can segment the sounds in simple words and blend them together. </a:t>
            </a:r>
            <a:endParaRPr sz="1900">
              <a:solidFill>
                <a:schemeClr val="dk1"/>
              </a:solidFill>
            </a:endParaRPr>
          </a:p>
          <a:p>
            <a:pPr marL="0" lvl="0" indent="0" algn="l" rtl="0">
              <a:spcBef>
                <a:spcPts val="360"/>
              </a:spcBef>
              <a:spcAft>
                <a:spcPts val="0"/>
              </a:spcAft>
              <a:buNone/>
            </a:pPr>
            <a:r>
              <a:rPr lang="en-US" sz="1900">
                <a:solidFill>
                  <a:schemeClr val="dk1"/>
                </a:solidFill>
              </a:rPr>
              <a:t>•Links sounds to letters, naming and sounding the letters of the alphabet. </a:t>
            </a:r>
            <a:endParaRPr sz="1900">
              <a:solidFill>
                <a:schemeClr val="dk1"/>
              </a:solidFill>
            </a:endParaRPr>
          </a:p>
          <a:p>
            <a:pPr marL="0" lvl="0" indent="0" algn="l" rtl="0">
              <a:spcBef>
                <a:spcPts val="360"/>
              </a:spcBef>
              <a:spcAft>
                <a:spcPts val="0"/>
              </a:spcAft>
              <a:buNone/>
            </a:pPr>
            <a:r>
              <a:rPr lang="en-US" sz="1900">
                <a:solidFill>
                  <a:schemeClr val="dk1"/>
                </a:solidFill>
              </a:rPr>
              <a:t>•Uses some clearly identifiable letters to communicate meaning, representing some sounds correctly and in sequence. </a:t>
            </a:r>
            <a:endParaRPr sz="1900">
              <a:solidFill>
                <a:schemeClr val="dk1"/>
              </a:solidFill>
            </a:endParaRPr>
          </a:p>
          <a:p>
            <a:pPr marL="0" lvl="0" indent="0" algn="l" rtl="0">
              <a:spcBef>
                <a:spcPts val="360"/>
              </a:spcBef>
              <a:spcAft>
                <a:spcPts val="0"/>
              </a:spcAft>
              <a:buNone/>
            </a:pPr>
            <a:r>
              <a:rPr lang="en-US" sz="1900">
                <a:solidFill>
                  <a:schemeClr val="dk1"/>
                </a:solidFill>
              </a:rPr>
              <a:t>•Writes own name and other things such as labels,captions. </a:t>
            </a:r>
            <a:endParaRPr sz="1900">
              <a:solidFill>
                <a:schemeClr val="dk1"/>
              </a:solidFill>
            </a:endParaRPr>
          </a:p>
          <a:p>
            <a:pPr marL="0" lvl="0" indent="0" algn="l" rtl="0">
              <a:spcBef>
                <a:spcPts val="360"/>
              </a:spcBef>
              <a:spcAft>
                <a:spcPts val="0"/>
              </a:spcAft>
              <a:buNone/>
            </a:pPr>
            <a:r>
              <a:rPr lang="en-US" sz="1900">
                <a:solidFill>
                  <a:schemeClr val="dk1"/>
                </a:solidFill>
              </a:rPr>
              <a:t>•Attempts to write short sentences in meaningful contexts. </a:t>
            </a:r>
            <a:endParaRPr sz="1900">
              <a:solidFill>
                <a:schemeClr val="dk1"/>
              </a:solidFill>
            </a:endParaRPr>
          </a:p>
          <a:p>
            <a:pPr marL="0" lvl="0" indent="0" algn="l" rtl="0">
              <a:spcBef>
                <a:spcPts val="360"/>
              </a:spcBef>
              <a:spcAft>
                <a:spcPts val="0"/>
              </a:spcAft>
              <a:buNone/>
            </a:pPr>
            <a:r>
              <a:rPr lang="en-US" sz="1900" b="1">
                <a:solidFill>
                  <a:schemeClr val="dk1"/>
                </a:solidFill>
              </a:rPr>
              <a:t>Early Learning Goal: Children use their phonic knowledge to write words in ways which match their spoken sounds. They also write some irregular common words. They write simple sentences which can be read by themselves and others. Some words are spelt correctly and others are phonetically plausible.</a:t>
            </a:r>
            <a:endParaRPr sz="1700" b="1"/>
          </a:p>
        </p:txBody>
      </p:sp>
      <p:sp>
        <p:nvSpPr>
          <p:cNvPr id="190" name="Google Shape;190;p18"/>
          <p:cNvSpPr txBox="1"/>
          <p:nvPr/>
        </p:nvSpPr>
        <p:spPr>
          <a:xfrm>
            <a:off x="75175" y="142875"/>
            <a:ext cx="5298600" cy="124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solidFill>
                  <a:schemeClr val="dk1"/>
                </a:solidFill>
              </a:rPr>
              <a:t>The Early Years Curriculum</a:t>
            </a:r>
            <a:endParaRPr sz="3000">
              <a:solidFill>
                <a:schemeClr val="dk1"/>
              </a:solidFill>
            </a:endParaRPr>
          </a:p>
          <a:p>
            <a:pPr marL="0" lvl="0" indent="0" algn="ctr" rtl="0">
              <a:spcBef>
                <a:spcPts val="0"/>
              </a:spcBef>
              <a:spcAft>
                <a:spcPts val="0"/>
              </a:spcAft>
              <a:buNone/>
            </a:pPr>
            <a:r>
              <a:rPr lang="en-US" sz="2600">
                <a:solidFill>
                  <a:schemeClr val="dk1"/>
                </a:solidFill>
              </a:rPr>
              <a:t>Writing, 40-60 months: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9"/>
          <p:cNvSpPr txBox="1">
            <a:spLocks noGrp="1"/>
          </p:cNvSpPr>
          <p:nvPr>
            <p:ph type="body" idx="4294967295"/>
          </p:nvPr>
        </p:nvSpPr>
        <p:spPr>
          <a:xfrm>
            <a:off x="457200" y="300625"/>
            <a:ext cx="6194100" cy="5581200"/>
          </a:xfrm>
          <a:prstGeom prst="rect">
            <a:avLst/>
          </a:prstGeom>
          <a:noFill/>
          <a:ln>
            <a:noFill/>
          </a:ln>
        </p:spPr>
        <p:txBody>
          <a:bodyPr spcFirstLastPara="1" wrap="square" lIns="91425" tIns="45700" rIns="91425" bIns="45700" anchor="t" anchorCtr="0">
            <a:noAutofit/>
          </a:bodyPr>
          <a:lstStyle/>
          <a:p>
            <a:pPr marL="342900" marR="0" lvl="0" indent="-292100" algn="l" rtl="0">
              <a:lnSpc>
                <a:spcPct val="100000"/>
              </a:lnSpc>
              <a:spcBef>
                <a:spcPts val="0"/>
              </a:spcBef>
              <a:spcAft>
                <a:spcPts val="0"/>
              </a:spcAft>
              <a:buClr>
                <a:schemeClr val="dk1"/>
              </a:buClr>
              <a:buSzPts val="2400"/>
              <a:buFont typeface="Arial"/>
              <a:buChar char="•"/>
            </a:pPr>
            <a:r>
              <a:rPr lang="en-US" sz="2400"/>
              <a:t>Before we teach writing we focus on developing muscles and f</a:t>
            </a:r>
            <a:r>
              <a:rPr lang="en-US" sz="2400" b="0" i="0" u="none">
                <a:solidFill>
                  <a:schemeClr val="dk1"/>
                </a:solidFill>
                <a:latin typeface="Arial"/>
                <a:ea typeface="Arial"/>
                <a:cs typeface="Arial"/>
                <a:sym typeface="Arial"/>
              </a:rPr>
              <a:t>ine and gross motor skills through playdough, drawing, cutting, building, threading, climbing, painting, stretching, chalking, dancing</a:t>
            </a:r>
            <a:r>
              <a:rPr lang="en-US" sz="2400"/>
              <a:t>, carrying objects, providing opportunities to mark make in all areas of play.</a:t>
            </a:r>
            <a:endParaRPr sz="2400"/>
          </a:p>
          <a:p>
            <a:pPr marL="342900" marR="0" lvl="0" indent="-292100" algn="l" rtl="0">
              <a:lnSpc>
                <a:spcPct val="100000"/>
              </a:lnSpc>
              <a:spcBef>
                <a:spcPts val="640"/>
              </a:spcBef>
              <a:spcAft>
                <a:spcPts val="0"/>
              </a:spcAft>
              <a:buClr>
                <a:schemeClr val="dk1"/>
              </a:buClr>
              <a:buSzPts val="2400"/>
              <a:buFont typeface="Arial"/>
              <a:buChar char="•"/>
            </a:pPr>
            <a:r>
              <a:rPr lang="en-US" sz="2400"/>
              <a:t>Once we start writing it’s all about having a go, any writing is an achievement.</a:t>
            </a:r>
            <a:endParaRPr sz="2400"/>
          </a:p>
          <a:p>
            <a:pPr marL="342900" marR="0" lvl="0" indent="-292100" algn="l" rtl="0">
              <a:lnSpc>
                <a:spcPct val="100000"/>
              </a:lnSpc>
              <a:spcBef>
                <a:spcPts val="640"/>
              </a:spcBef>
              <a:spcAft>
                <a:spcPts val="0"/>
              </a:spcAft>
              <a:buSzPts val="2400"/>
              <a:buChar char="•"/>
            </a:pPr>
            <a:r>
              <a:rPr lang="en-US" sz="2400"/>
              <a:t>We model how to write letters, words and short sentences.</a:t>
            </a:r>
            <a:endParaRPr sz="2400"/>
          </a:p>
          <a:p>
            <a:pPr marL="342900" marR="0" lvl="0" indent="0" algn="l" rtl="0">
              <a:lnSpc>
                <a:spcPct val="100000"/>
              </a:lnSpc>
              <a:spcBef>
                <a:spcPts val="640"/>
              </a:spcBef>
              <a:spcAft>
                <a:spcPts val="0"/>
              </a:spcAft>
              <a:buNone/>
            </a:pP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196" name="Google Shape;196;p19" descr="C:\Users\James\AppData\Local\Microsoft\Windows\Temporary Internet Files\Content.IE5\K62BIKSL\MPj04225140000[1].jpg"/>
          <p:cNvPicPr preferRelativeResize="0"/>
          <p:nvPr/>
        </p:nvPicPr>
        <p:blipFill rotWithShape="1">
          <a:blip r:embed="rId3">
            <a:alphaModFix/>
          </a:blip>
          <a:srcRect/>
          <a:stretch/>
        </p:blipFill>
        <p:spPr>
          <a:xfrm>
            <a:off x="7038700" y="1577425"/>
            <a:ext cx="1708150" cy="2135187"/>
          </a:xfrm>
          <a:prstGeom prst="rect">
            <a:avLst/>
          </a:prstGeom>
          <a:noFill/>
          <a:ln>
            <a:noFill/>
          </a:ln>
        </p:spPr>
      </p:pic>
      <p:pic>
        <p:nvPicPr>
          <p:cNvPr id="197" name="Google Shape;197;p19"/>
          <p:cNvPicPr preferRelativeResize="0"/>
          <p:nvPr/>
        </p:nvPicPr>
        <p:blipFill rotWithShape="1">
          <a:blip r:embed="rId4">
            <a:alphaModFix/>
          </a:blip>
          <a:srcRect/>
          <a:stretch/>
        </p:blipFill>
        <p:spPr>
          <a:xfrm>
            <a:off x="3247375" y="4470950"/>
            <a:ext cx="3263050" cy="21351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Tips for left handed children</a:t>
            </a:r>
            <a:endParaRPr/>
          </a:p>
        </p:txBody>
      </p:sp>
      <p:sp>
        <p:nvSpPr>
          <p:cNvPr id="203" name="Google Shape;203;p2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Rotate the paper about 45 degrees clockwise (move the top to the right)</a:t>
            </a:r>
            <a:endParaRPr/>
          </a:p>
          <a:p>
            <a:pPr marL="34290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Hold the pen / pencil with a good "3 point grip" between the thumb, index and middle fingers</a:t>
            </a:r>
            <a:endParaRPr/>
          </a:p>
          <a:p>
            <a:pPr marL="34290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Keep the hand and wrist UNDER the writing line</a:t>
            </a:r>
            <a:endParaRPr/>
          </a:p>
          <a:p>
            <a:pPr marL="342900" lvl="0" indent="-215900" algn="l" rtl="0">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pic>
        <p:nvPicPr>
          <p:cNvPr id="204" name="Google Shape;204;p20" descr="Correct writing position for a left-hander"/>
          <p:cNvPicPr preferRelativeResize="0"/>
          <p:nvPr/>
        </p:nvPicPr>
        <p:blipFill rotWithShape="1">
          <a:blip r:embed="rId3">
            <a:alphaModFix/>
          </a:blip>
          <a:srcRect/>
          <a:stretch/>
        </p:blipFill>
        <p:spPr>
          <a:xfrm>
            <a:off x="5759450" y="3644900"/>
            <a:ext cx="3384550" cy="25384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body" idx="4294967295"/>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Early stages of writing may just be ‘mark-making’ on a page but as knowledge of letters and sounds increases so their writing develops.</a:t>
            </a:r>
            <a:endParaRPr/>
          </a:p>
          <a:p>
            <a:pPr marL="342900" marR="0" lvl="0" indent="0" algn="l" rtl="0">
              <a:lnSpc>
                <a:spcPct val="100000"/>
              </a:lnSpc>
              <a:spcBef>
                <a:spcPts val="640"/>
              </a:spcBef>
              <a:spcAft>
                <a:spcPts val="0"/>
              </a:spcAft>
              <a:buNone/>
            </a:pPr>
            <a:endParaRPr/>
          </a:p>
        </p:txBody>
      </p:sp>
      <p:pic>
        <p:nvPicPr>
          <p:cNvPr id="210" name="Google Shape;210;p25"/>
          <p:cNvPicPr preferRelativeResize="0"/>
          <p:nvPr/>
        </p:nvPicPr>
        <p:blipFill rotWithShape="1">
          <a:blip r:embed="rId3">
            <a:alphaModFix/>
          </a:blip>
          <a:srcRect l="20469" t="11608" r="42615" b="35236"/>
          <a:stretch/>
        </p:blipFill>
        <p:spPr>
          <a:xfrm>
            <a:off x="4654550" y="3701453"/>
            <a:ext cx="3600451" cy="2933224"/>
          </a:xfrm>
          <a:prstGeom prst="rect">
            <a:avLst/>
          </a:prstGeom>
          <a:noFill/>
          <a:ln>
            <a:noFill/>
          </a:ln>
        </p:spPr>
      </p:pic>
      <p:pic>
        <p:nvPicPr>
          <p:cNvPr id="211" name="Google Shape;211;p25"/>
          <p:cNvPicPr preferRelativeResize="0"/>
          <p:nvPr/>
        </p:nvPicPr>
        <p:blipFill rotWithShape="1">
          <a:blip r:embed="rId4">
            <a:alphaModFix/>
          </a:blip>
          <a:srcRect l="17807" t="11812" r="38633" b="31093"/>
          <a:stretch/>
        </p:blipFill>
        <p:spPr>
          <a:xfrm>
            <a:off x="893600" y="3895125"/>
            <a:ext cx="2356900" cy="25459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7"/>
          <p:cNvSpPr txBox="1">
            <a:spLocks noGrp="1"/>
          </p:cNvSpPr>
          <p:nvPr>
            <p:ph type="title" idx="4294967295"/>
          </p:nvPr>
        </p:nvSpPr>
        <p:spPr>
          <a:xfrm>
            <a:off x="2071687" y="274637"/>
            <a:ext cx="4357687"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000"/>
              <a:buFont typeface="Arial"/>
              <a:buNone/>
            </a:pPr>
            <a:r>
              <a:rPr lang="en-US" sz="4000" b="0" i="0" u="none" strike="noStrike" cap="none">
                <a:solidFill>
                  <a:schemeClr val="dk2"/>
                </a:solidFill>
                <a:latin typeface="Arial"/>
                <a:ea typeface="Arial"/>
                <a:cs typeface="Arial"/>
                <a:sym typeface="Arial"/>
              </a:rPr>
              <a:t> Reading</a:t>
            </a:r>
            <a:endParaRPr/>
          </a:p>
        </p:txBody>
      </p:sp>
      <p:sp>
        <p:nvSpPr>
          <p:cNvPr id="217" name="Google Shape;217;p7"/>
          <p:cNvSpPr txBox="1">
            <a:spLocks noGrp="1"/>
          </p:cNvSpPr>
          <p:nvPr>
            <p:ph type="body" idx="4294967295"/>
          </p:nvPr>
        </p:nvSpPr>
        <p:spPr>
          <a:xfrm>
            <a:off x="457200" y="1600200"/>
            <a:ext cx="8229600" cy="47815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None/>
            </a:pPr>
            <a:r>
              <a:rPr lang="en-US" sz="3200" b="1" i="0" u="none" strike="noStrike" cap="none">
                <a:solidFill>
                  <a:schemeClr val="dk1"/>
                </a:solidFill>
                <a:latin typeface="Arial"/>
                <a:ea typeface="Arial"/>
                <a:cs typeface="Arial"/>
                <a:sym typeface="Arial"/>
              </a:rPr>
              <a:t>Children develop at different rates</a:t>
            </a:r>
            <a:r>
              <a:rPr lang="en-US" sz="3200" b="0" i="0" u="none" strike="noStrike" cap="none">
                <a:solidFill>
                  <a:schemeClr val="dk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 Main skills and attitudes that we want children to develop:</a:t>
            </a:r>
            <a:endParaRPr/>
          </a:p>
          <a:p>
            <a:pPr marL="342900" marR="0" lvl="0" indent="-342900" algn="l" rtl="0">
              <a:lnSpc>
                <a:spcPct val="100000"/>
              </a:lnSpc>
              <a:spcBef>
                <a:spcPts val="640"/>
              </a:spcBef>
              <a:spcAft>
                <a:spcPts val="0"/>
              </a:spcAft>
              <a:buClr>
                <a:schemeClr val="dk1"/>
              </a:buClr>
              <a:buSzPts val="3200"/>
              <a:buFont typeface="Arial"/>
              <a:buAutoNum type="arabicPeriod"/>
            </a:pPr>
            <a:r>
              <a:rPr lang="en-US" sz="3200" b="0" i="0" u="none" strike="noStrike" cap="none">
                <a:solidFill>
                  <a:schemeClr val="dk1"/>
                </a:solidFill>
                <a:latin typeface="Arial"/>
                <a:ea typeface="Arial"/>
                <a:cs typeface="Arial"/>
                <a:sym typeface="Arial"/>
              </a:rPr>
              <a:t>Love of books</a:t>
            </a:r>
            <a:endParaRPr/>
          </a:p>
          <a:p>
            <a:pPr marL="342900" marR="0" lvl="0" indent="-342900" algn="l" rtl="0">
              <a:lnSpc>
                <a:spcPct val="100000"/>
              </a:lnSpc>
              <a:spcBef>
                <a:spcPts val="640"/>
              </a:spcBef>
              <a:spcAft>
                <a:spcPts val="0"/>
              </a:spcAft>
              <a:buClr>
                <a:schemeClr val="dk1"/>
              </a:buClr>
              <a:buSzPts val="3200"/>
              <a:buFont typeface="Arial"/>
              <a:buAutoNum type="arabicPeriod"/>
            </a:pPr>
            <a:r>
              <a:rPr lang="en-US" sz="3200" b="0" i="0" u="none" strike="noStrike" cap="none">
                <a:solidFill>
                  <a:schemeClr val="dk1"/>
                </a:solidFill>
                <a:latin typeface="Arial"/>
                <a:ea typeface="Arial"/>
                <a:cs typeface="Arial"/>
                <a:sym typeface="Arial"/>
              </a:rPr>
              <a:t>Knowing how books work</a:t>
            </a:r>
            <a:endParaRPr/>
          </a:p>
          <a:p>
            <a:pPr marL="342900" marR="0" lvl="0" indent="-342900" algn="l" rtl="0">
              <a:lnSpc>
                <a:spcPct val="100000"/>
              </a:lnSpc>
              <a:spcBef>
                <a:spcPts val="640"/>
              </a:spcBef>
              <a:spcAft>
                <a:spcPts val="0"/>
              </a:spcAft>
              <a:buClr>
                <a:schemeClr val="dk1"/>
              </a:buClr>
              <a:buSzPts val="3200"/>
              <a:buFont typeface="Arial"/>
              <a:buAutoNum type="arabicPeriod"/>
            </a:pPr>
            <a:r>
              <a:rPr lang="en-US" sz="3200" b="0" i="0" u="none" strike="noStrike" cap="none">
                <a:solidFill>
                  <a:schemeClr val="dk1"/>
                </a:solidFill>
                <a:latin typeface="Arial"/>
                <a:ea typeface="Arial"/>
                <a:cs typeface="Arial"/>
                <a:sym typeface="Arial"/>
              </a:rPr>
              <a:t>Sight reading</a:t>
            </a:r>
            <a:endParaRPr/>
          </a:p>
          <a:p>
            <a:pPr marL="342900" marR="0" lvl="0" indent="-342900" algn="l" rtl="0">
              <a:lnSpc>
                <a:spcPct val="100000"/>
              </a:lnSpc>
              <a:spcBef>
                <a:spcPts val="640"/>
              </a:spcBef>
              <a:spcAft>
                <a:spcPts val="0"/>
              </a:spcAft>
              <a:buClr>
                <a:schemeClr val="dk1"/>
              </a:buClr>
              <a:buSzPts val="3200"/>
              <a:buFont typeface="Arial"/>
              <a:buAutoNum type="arabicPeriod"/>
            </a:pPr>
            <a:r>
              <a:rPr lang="en-US" sz="3200" b="0" i="0" u="none" strike="noStrike" cap="none">
                <a:solidFill>
                  <a:schemeClr val="dk1"/>
                </a:solidFill>
                <a:latin typeface="Arial"/>
                <a:ea typeface="Arial"/>
                <a:cs typeface="Arial"/>
                <a:sym typeface="Arial"/>
              </a:rPr>
              <a:t>Phonic skills</a:t>
            </a: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pic>
        <p:nvPicPr>
          <p:cNvPr id="218" name="Google Shape;218;p7" descr="C:\Users\James\AppData\Local\Microsoft\Windows\Temporary Internet Files\Content.IE5\UNUR3ZH2\MPj04225870000[1].jpg"/>
          <p:cNvPicPr preferRelativeResize="0"/>
          <p:nvPr/>
        </p:nvPicPr>
        <p:blipFill rotWithShape="1">
          <a:blip r:embed="rId3">
            <a:alphaModFix/>
          </a:blip>
          <a:srcRect/>
          <a:stretch/>
        </p:blipFill>
        <p:spPr>
          <a:xfrm>
            <a:off x="7235825" y="4437062"/>
            <a:ext cx="1668462" cy="20621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Speedy Words</a:t>
            </a:r>
            <a:endParaRPr/>
          </a:p>
        </p:txBody>
      </p:sp>
      <p:sp>
        <p:nvSpPr>
          <p:cNvPr id="224" name="Google Shape;224;p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For the children we call these High Frequency Words ‘Speedy Words’ and we teach the children to memorise the whole word rather than breaking it into sounds.</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
        <p:nvSpPr>
          <p:cNvPr id="225" name="Google Shape;225;p9"/>
          <p:cNvSpPr txBox="1"/>
          <p:nvPr/>
        </p:nvSpPr>
        <p:spPr>
          <a:xfrm>
            <a:off x="971550" y="4581525"/>
            <a:ext cx="4105275" cy="9223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6" name="Google Shape;226;p9"/>
          <p:cNvSpPr txBox="1"/>
          <p:nvPr/>
        </p:nvSpPr>
        <p:spPr>
          <a:xfrm>
            <a:off x="2124075" y="5445125"/>
            <a:ext cx="2447925" cy="1152525"/>
          </a:xfrm>
          <a:prstGeom prst="rect">
            <a:avLst/>
          </a:prstGeom>
          <a:solidFill>
            <a:srgbClr val="00B05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7" name="Google Shape;227;p9"/>
          <p:cNvSpPr txBox="1"/>
          <p:nvPr/>
        </p:nvSpPr>
        <p:spPr>
          <a:xfrm>
            <a:off x="5940425" y="3573462"/>
            <a:ext cx="2447925" cy="1150937"/>
          </a:xfrm>
          <a:prstGeom prst="rect">
            <a:avLst/>
          </a:prstGeom>
          <a:solidFill>
            <a:srgbClr val="00B05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8" name="Google Shape;228;p9"/>
          <p:cNvSpPr txBox="1"/>
          <p:nvPr/>
        </p:nvSpPr>
        <p:spPr>
          <a:xfrm>
            <a:off x="5651500" y="5445125"/>
            <a:ext cx="2449512" cy="1152525"/>
          </a:xfrm>
          <a:prstGeom prst="rect">
            <a:avLst/>
          </a:prstGeom>
          <a:solidFill>
            <a:srgbClr val="00B05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29" name="Google Shape;229;p9"/>
          <p:cNvSpPr txBox="1"/>
          <p:nvPr/>
        </p:nvSpPr>
        <p:spPr>
          <a:xfrm>
            <a:off x="2987675" y="3933825"/>
            <a:ext cx="2447925" cy="1150937"/>
          </a:xfrm>
          <a:prstGeom prst="rect">
            <a:avLst/>
          </a:prstGeom>
          <a:solidFill>
            <a:srgbClr val="00B05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0" name="Google Shape;230;p9"/>
          <p:cNvSpPr txBox="1"/>
          <p:nvPr/>
        </p:nvSpPr>
        <p:spPr>
          <a:xfrm>
            <a:off x="250825" y="4149725"/>
            <a:ext cx="2449512" cy="1150937"/>
          </a:xfrm>
          <a:prstGeom prst="rect">
            <a:avLst/>
          </a:prstGeom>
          <a:solidFill>
            <a:srgbClr val="00B050"/>
          </a:solidFill>
          <a:ln w="25400" cap="flat" cmpd="sng">
            <a:solidFill>
              <a:srgbClr val="89A4A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1" name="Google Shape;231;p9"/>
          <p:cNvSpPr txBox="1"/>
          <p:nvPr/>
        </p:nvSpPr>
        <p:spPr>
          <a:xfrm>
            <a:off x="468312" y="4365625"/>
            <a:ext cx="2016125" cy="768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4400" b="0" i="0" u="none">
                <a:solidFill>
                  <a:schemeClr val="dk1"/>
                </a:solidFill>
                <a:latin typeface="Arial"/>
                <a:ea typeface="Arial"/>
                <a:cs typeface="Arial"/>
                <a:sym typeface="Arial"/>
              </a:rPr>
              <a:t>the</a:t>
            </a:r>
            <a:endParaRPr/>
          </a:p>
        </p:txBody>
      </p:sp>
      <p:sp>
        <p:nvSpPr>
          <p:cNvPr id="232" name="Google Shape;232;p9"/>
          <p:cNvSpPr txBox="1"/>
          <p:nvPr/>
        </p:nvSpPr>
        <p:spPr>
          <a:xfrm>
            <a:off x="3276600" y="4221162"/>
            <a:ext cx="2016125" cy="769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4400" b="0" i="0" u="none">
                <a:solidFill>
                  <a:schemeClr val="dk1"/>
                </a:solidFill>
                <a:latin typeface="Arial"/>
                <a:ea typeface="Arial"/>
                <a:cs typeface="Arial"/>
                <a:sym typeface="Arial"/>
              </a:rPr>
              <a:t>to</a:t>
            </a:r>
            <a:endParaRPr/>
          </a:p>
        </p:txBody>
      </p:sp>
      <p:sp>
        <p:nvSpPr>
          <p:cNvPr id="233" name="Google Shape;233;p9"/>
          <p:cNvSpPr txBox="1"/>
          <p:nvPr/>
        </p:nvSpPr>
        <p:spPr>
          <a:xfrm>
            <a:off x="6227762" y="3789362"/>
            <a:ext cx="2016125" cy="768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4400" b="0" i="0" u="none">
                <a:solidFill>
                  <a:schemeClr val="dk1"/>
                </a:solidFill>
                <a:latin typeface="Arial"/>
                <a:ea typeface="Arial"/>
                <a:cs typeface="Arial"/>
                <a:sym typeface="Arial"/>
              </a:rPr>
              <a:t>mum</a:t>
            </a:r>
            <a:endParaRPr/>
          </a:p>
        </p:txBody>
      </p:sp>
      <p:sp>
        <p:nvSpPr>
          <p:cNvPr id="234" name="Google Shape;234;p9"/>
          <p:cNvSpPr txBox="1"/>
          <p:nvPr/>
        </p:nvSpPr>
        <p:spPr>
          <a:xfrm>
            <a:off x="2411412" y="5589587"/>
            <a:ext cx="2016125" cy="7683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4400" b="0" i="0" u="none">
                <a:solidFill>
                  <a:schemeClr val="dk1"/>
                </a:solidFill>
                <a:latin typeface="Arial"/>
                <a:ea typeface="Arial"/>
                <a:cs typeface="Arial"/>
                <a:sym typeface="Arial"/>
              </a:rPr>
              <a:t>go </a:t>
            </a:r>
            <a:endParaRPr/>
          </a:p>
        </p:txBody>
      </p:sp>
      <p:sp>
        <p:nvSpPr>
          <p:cNvPr id="235" name="Google Shape;235;p9"/>
          <p:cNvSpPr txBox="1"/>
          <p:nvPr/>
        </p:nvSpPr>
        <p:spPr>
          <a:xfrm>
            <a:off x="5867400" y="5661025"/>
            <a:ext cx="2017712" cy="7699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4400" b="0" i="0" u="none">
                <a:solidFill>
                  <a:schemeClr val="dk1"/>
                </a:solidFill>
                <a:latin typeface="Arial"/>
                <a:ea typeface="Arial"/>
                <a:cs typeface="Arial"/>
                <a:sym typeface="Arial"/>
              </a:rPr>
              <a:t>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99f62600c5_0_5"/>
          <p:cNvSpPr txBox="1">
            <a:spLocks noGrp="1"/>
          </p:cNvSpPr>
          <p:nvPr>
            <p:ph type="title"/>
          </p:nvPr>
        </p:nvSpPr>
        <p:spPr>
          <a:xfrm>
            <a:off x="457200" y="12"/>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The Early Years Curriculum</a:t>
            </a:r>
            <a:endParaRPr sz="3000"/>
          </a:p>
          <a:p>
            <a:pPr marL="0" lvl="0" indent="0" algn="ctr" rtl="0">
              <a:spcBef>
                <a:spcPts val="0"/>
              </a:spcBef>
              <a:spcAft>
                <a:spcPts val="0"/>
              </a:spcAft>
              <a:buNone/>
            </a:pPr>
            <a:r>
              <a:rPr lang="en-US" sz="2600"/>
              <a:t>40- 60 months, Communication and Language</a:t>
            </a:r>
            <a:endParaRPr sz="2600"/>
          </a:p>
        </p:txBody>
      </p:sp>
      <p:sp>
        <p:nvSpPr>
          <p:cNvPr id="98" name="Google Shape;98;g99f62600c5_0_5"/>
          <p:cNvSpPr txBox="1">
            <a:spLocks noGrp="1"/>
          </p:cNvSpPr>
          <p:nvPr>
            <p:ph type="body" idx="1"/>
          </p:nvPr>
        </p:nvSpPr>
        <p:spPr>
          <a:xfrm>
            <a:off x="457200" y="1143000"/>
            <a:ext cx="8229600" cy="55647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000"/>
              <a:t>•Maintains attention, concentrates and sits quietly during appropriate activity. </a:t>
            </a:r>
            <a:endParaRPr sz="2000"/>
          </a:p>
          <a:p>
            <a:pPr marL="0" lvl="0" indent="0" algn="l" rtl="0">
              <a:spcBef>
                <a:spcPts val="360"/>
              </a:spcBef>
              <a:spcAft>
                <a:spcPts val="0"/>
              </a:spcAft>
              <a:buNone/>
            </a:pPr>
            <a:r>
              <a:rPr lang="en-US" sz="2000"/>
              <a:t>•Two-channelled attention – can listen and do for short span. </a:t>
            </a:r>
            <a:endParaRPr sz="2000"/>
          </a:p>
          <a:p>
            <a:pPr marL="0" lvl="0" indent="0" algn="l" rtl="0">
              <a:spcBef>
                <a:spcPts val="360"/>
              </a:spcBef>
              <a:spcAft>
                <a:spcPts val="0"/>
              </a:spcAft>
              <a:buNone/>
            </a:pPr>
            <a:r>
              <a:rPr lang="en-US" sz="2000"/>
              <a:t>•Responds to instructions involving a two-part sequence. </a:t>
            </a:r>
            <a:endParaRPr sz="2000"/>
          </a:p>
          <a:p>
            <a:pPr marL="0" lvl="0" indent="0" algn="l" rtl="0">
              <a:spcBef>
                <a:spcPts val="360"/>
              </a:spcBef>
              <a:spcAft>
                <a:spcPts val="0"/>
              </a:spcAft>
              <a:buNone/>
            </a:pPr>
            <a:r>
              <a:rPr lang="en-US" sz="2000"/>
              <a:t>•Understands humour, e.g. nonsense rhymes, jokes. </a:t>
            </a:r>
            <a:endParaRPr sz="2000"/>
          </a:p>
          <a:p>
            <a:pPr marL="0" lvl="0" indent="0" algn="l" rtl="0">
              <a:spcBef>
                <a:spcPts val="360"/>
              </a:spcBef>
              <a:spcAft>
                <a:spcPts val="0"/>
              </a:spcAft>
              <a:buNone/>
            </a:pPr>
            <a:r>
              <a:rPr lang="en-US" sz="2000"/>
              <a:t>•Able to follow a story without pictures or props. </a:t>
            </a:r>
            <a:endParaRPr sz="2000"/>
          </a:p>
          <a:p>
            <a:pPr marL="0" lvl="0" indent="0" algn="l" rtl="0">
              <a:spcBef>
                <a:spcPts val="360"/>
              </a:spcBef>
              <a:spcAft>
                <a:spcPts val="0"/>
              </a:spcAft>
              <a:buNone/>
            </a:pPr>
            <a:r>
              <a:rPr lang="en-US" sz="2000"/>
              <a:t>•Listens and responds to ideas expressed by others in conversation or discussion. </a:t>
            </a:r>
            <a:endParaRPr sz="2000"/>
          </a:p>
          <a:p>
            <a:pPr marL="0" lvl="0" indent="0" algn="l" rtl="0">
              <a:spcBef>
                <a:spcPts val="360"/>
              </a:spcBef>
              <a:spcAft>
                <a:spcPts val="0"/>
              </a:spcAft>
              <a:buNone/>
            </a:pPr>
            <a:r>
              <a:rPr lang="en-US" sz="2000"/>
              <a:t>•Extends vocabulary, especially by grouping and naming, exploring the meaning and sounds of new words. </a:t>
            </a:r>
            <a:endParaRPr sz="2000"/>
          </a:p>
          <a:p>
            <a:pPr marL="0" lvl="0" indent="0" algn="l" rtl="0">
              <a:spcBef>
                <a:spcPts val="360"/>
              </a:spcBef>
              <a:spcAft>
                <a:spcPts val="0"/>
              </a:spcAft>
              <a:buNone/>
            </a:pPr>
            <a:r>
              <a:rPr lang="en-US" sz="2000"/>
              <a:t>•Uses language to imagine and recreate roles and experiences in play situations. </a:t>
            </a:r>
            <a:endParaRPr sz="2000"/>
          </a:p>
          <a:p>
            <a:pPr marL="0" lvl="0" indent="0" algn="l" rtl="0">
              <a:spcBef>
                <a:spcPts val="360"/>
              </a:spcBef>
              <a:spcAft>
                <a:spcPts val="0"/>
              </a:spcAft>
              <a:buNone/>
            </a:pPr>
            <a:r>
              <a:rPr lang="en-US" sz="2000"/>
              <a:t>•Links statements and sticks to a main theme or intention. </a:t>
            </a:r>
            <a:endParaRPr sz="2000"/>
          </a:p>
          <a:p>
            <a:pPr marL="0" lvl="0" indent="0" algn="l" rtl="0">
              <a:spcBef>
                <a:spcPts val="360"/>
              </a:spcBef>
              <a:spcAft>
                <a:spcPts val="0"/>
              </a:spcAft>
              <a:buNone/>
            </a:pPr>
            <a:r>
              <a:rPr lang="en-US" sz="2000"/>
              <a:t>•Uses talk to organise, sequence and clarify thinking, ideas, feelings and events. </a:t>
            </a:r>
            <a:endParaRPr sz="2000"/>
          </a:p>
          <a:p>
            <a:pPr marL="0" lvl="0" indent="0" algn="l" rtl="0">
              <a:spcBef>
                <a:spcPts val="360"/>
              </a:spcBef>
              <a:spcAft>
                <a:spcPts val="0"/>
              </a:spcAft>
              <a:buNone/>
            </a:pPr>
            <a:r>
              <a:rPr lang="en-US" sz="2000"/>
              <a:t>• Introduces a storyline or narrative into their play.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1"/>
          <p:cNvSpPr txBox="1">
            <a:spLocks noGrp="1"/>
          </p:cNvSpPr>
          <p:nvPr>
            <p:ph type="title" idx="4294967295"/>
          </p:nvPr>
        </p:nvSpPr>
        <p:spPr>
          <a:xfrm>
            <a:off x="1835150" y="274637"/>
            <a:ext cx="685165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4400"/>
              <a:buFont typeface="Arial"/>
              <a:buNone/>
            </a:pPr>
            <a:r>
              <a:rPr lang="en-US" sz="4400" b="1" i="0" u="none" strike="noStrike" cap="none">
                <a:solidFill>
                  <a:schemeClr val="dk2"/>
                </a:solidFill>
                <a:latin typeface="Arial"/>
                <a:ea typeface="Arial"/>
                <a:cs typeface="Arial"/>
                <a:sym typeface="Arial"/>
              </a:rPr>
              <a:t>Reading </a:t>
            </a:r>
            <a:r>
              <a:rPr lang="en-US" b="1"/>
              <a:t>at home</a:t>
            </a:r>
            <a:endParaRPr/>
          </a:p>
        </p:txBody>
      </p:sp>
      <p:sp>
        <p:nvSpPr>
          <p:cNvPr id="241" name="Google Shape;241;p11"/>
          <p:cNvSpPr txBox="1">
            <a:spLocks noGrp="1"/>
          </p:cNvSpPr>
          <p:nvPr>
            <p:ph type="body" idx="4294967295"/>
          </p:nvPr>
        </p:nvSpPr>
        <p:spPr>
          <a:xfrm>
            <a:off x="395287" y="1916112"/>
            <a:ext cx="8353425" cy="4941887"/>
          </a:xfrm>
          <a:prstGeom prst="rect">
            <a:avLst/>
          </a:prstGeom>
          <a:noFill/>
          <a:ln>
            <a:noFill/>
          </a:ln>
        </p:spPr>
        <p:txBody>
          <a:bodyPr spcFirstLastPara="1" wrap="square" lIns="91425" tIns="45700" rIns="91425" bIns="45700" anchor="t" anchorCtr="0">
            <a:noAutofit/>
          </a:bodyPr>
          <a:lstStyle/>
          <a:p>
            <a:pPr marL="342900" marR="0" lvl="0" indent="-349250" algn="l" rtl="0">
              <a:lnSpc>
                <a:spcPct val="100000"/>
              </a:lnSpc>
              <a:spcBef>
                <a:spcPts val="0"/>
              </a:spcBef>
              <a:spcAft>
                <a:spcPts val="0"/>
              </a:spcAft>
              <a:buClr>
                <a:schemeClr val="dk1"/>
              </a:buClr>
              <a:buSzPts val="2500"/>
              <a:buFont typeface="Arial"/>
              <a:buChar char="•"/>
            </a:pPr>
            <a:r>
              <a:rPr lang="en-US" sz="2500" b="0" i="0" u="none">
                <a:solidFill>
                  <a:schemeClr val="dk1"/>
                </a:solidFill>
                <a:latin typeface="Arial"/>
                <a:ea typeface="Arial"/>
                <a:cs typeface="Arial"/>
                <a:sym typeface="Arial"/>
              </a:rPr>
              <a:t>We will change your child’s reading books weekly</a:t>
            </a:r>
            <a:r>
              <a:rPr lang="en-US" sz="2500"/>
              <a:t> and keep you updated on Tapestry. Our scheme is progressive and in line with where your child is at, at first books may be more focussed on the pictures and story to develop comprehension before text appears.</a:t>
            </a:r>
            <a:endParaRPr sz="2500"/>
          </a:p>
          <a:p>
            <a:pPr marL="342900" marR="0" lvl="0" indent="-349250" algn="l" rtl="0">
              <a:lnSpc>
                <a:spcPct val="100000"/>
              </a:lnSpc>
              <a:spcBef>
                <a:spcPts val="0"/>
              </a:spcBef>
              <a:spcAft>
                <a:spcPts val="0"/>
              </a:spcAft>
              <a:buSzPts val="2500"/>
              <a:buChar char="•"/>
            </a:pPr>
            <a:r>
              <a:rPr lang="en-US" sz="2500"/>
              <a:t>Continue to share and read your favourite stories at home too.</a:t>
            </a:r>
            <a:endParaRPr sz="2500"/>
          </a:p>
          <a:p>
            <a:pPr marL="342900" marR="0" lvl="0" indent="-349250" algn="l" rtl="0">
              <a:lnSpc>
                <a:spcPct val="100000"/>
              </a:lnSpc>
              <a:spcBef>
                <a:spcPts val="0"/>
              </a:spcBef>
              <a:spcAft>
                <a:spcPts val="0"/>
              </a:spcAft>
              <a:buSzPts val="2500"/>
              <a:buChar char="•"/>
            </a:pPr>
            <a:r>
              <a:rPr lang="en-US" sz="2500"/>
              <a:t>We will also have a weekly library service where children can bring a book home for pleasure to share.</a:t>
            </a:r>
            <a:endParaRPr sz="2500"/>
          </a:p>
          <a:p>
            <a:pPr marL="0" marR="0" lvl="0" indent="0" algn="l" rtl="0">
              <a:lnSpc>
                <a:spcPct val="100000"/>
              </a:lnSpc>
              <a:spcBef>
                <a:spcPts val="0"/>
              </a:spcBef>
              <a:spcAft>
                <a:spcPts val="0"/>
              </a:spcAft>
              <a:buNone/>
            </a:pPr>
            <a:endParaRPr sz="2500"/>
          </a:p>
          <a:p>
            <a:pPr marL="0" marR="0" lvl="0" indent="457200" algn="l" rtl="0">
              <a:lnSpc>
                <a:spcPct val="100000"/>
              </a:lnSpc>
              <a:spcBef>
                <a:spcPts val="0"/>
              </a:spcBef>
              <a:spcAft>
                <a:spcPts val="0"/>
              </a:spcAft>
              <a:buNone/>
            </a:pPr>
            <a:endParaRPr sz="2500"/>
          </a:p>
          <a:p>
            <a:pPr marL="0" marR="0" lvl="0" indent="457200" algn="l" rtl="0">
              <a:lnSpc>
                <a:spcPct val="100000"/>
              </a:lnSpc>
              <a:spcBef>
                <a:spcPts val="0"/>
              </a:spcBef>
              <a:spcAft>
                <a:spcPts val="0"/>
              </a:spcAft>
              <a:buNone/>
            </a:pPr>
            <a:r>
              <a:rPr lang="en-US" sz="2500"/>
              <a:t>We hope you have found this presentation useful.</a:t>
            </a:r>
            <a:endParaRPr sz="2500"/>
          </a:p>
          <a:p>
            <a:pPr marL="0" marR="0" lvl="0" indent="0" algn="l" rtl="0">
              <a:lnSpc>
                <a:spcPct val="100000"/>
              </a:lnSpc>
              <a:spcBef>
                <a:spcPts val="480"/>
              </a:spcBef>
              <a:spcAft>
                <a:spcPts val="0"/>
              </a:spcAft>
              <a:buNone/>
            </a:pPr>
            <a:endParaRPr/>
          </a:p>
          <a:p>
            <a:pPr marL="342900" marR="0" lvl="0" indent="-165100" algn="l" rtl="0">
              <a:lnSpc>
                <a:spcPct val="100000"/>
              </a:lnSpc>
              <a:spcBef>
                <a:spcPts val="560"/>
              </a:spcBef>
              <a:spcAft>
                <a:spcPts val="0"/>
              </a:spcAft>
              <a:buClr>
                <a:schemeClr val="dk1"/>
              </a:buClr>
              <a:buSzPts val="2800"/>
              <a:buFont typeface="Arial"/>
              <a:buNone/>
            </a:pPr>
            <a:endParaRPr sz="2800" b="1" i="0" u="none">
              <a:solidFill>
                <a:schemeClr val="dk1"/>
              </a:solidFill>
              <a:latin typeface="Arial"/>
              <a:ea typeface="Arial"/>
              <a:cs typeface="Arial"/>
              <a:sym typeface="Arial"/>
            </a:endParaRPr>
          </a:p>
          <a:p>
            <a:pPr marL="342900" marR="0" lvl="0" indent="-165100" algn="l" rtl="0">
              <a:spcBef>
                <a:spcPts val="560"/>
              </a:spcBef>
              <a:spcAft>
                <a:spcPts val="0"/>
              </a:spcAft>
              <a:buClr>
                <a:schemeClr val="dk1"/>
              </a:buClr>
              <a:buSzPts val="2800"/>
              <a:buFont typeface="Arial"/>
              <a:buNone/>
            </a:pPr>
            <a:endParaRPr sz="2800" b="1" i="0" u="none">
              <a:solidFill>
                <a:schemeClr val="dk1"/>
              </a:solidFill>
              <a:latin typeface="Arial"/>
              <a:ea typeface="Arial"/>
              <a:cs typeface="Arial"/>
              <a:sym typeface="Arial"/>
            </a:endParaRPr>
          </a:p>
        </p:txBody>
      </p:sp>
      <p:pic>
        <p:nvPicPr>
          <p:cNvPr id="242" name="Google Shape;242;p11" descr="brier dene 002"/>
          <p:cNvPicPr preferRelativeResize="0"/>
          <p:nvPr/>
        </p:nvPicPr>
        <p:blipFill rotWithShape="1">
          <a:blip r:embed="rId3">
            <a:alphaModFix/>
          </a:blip>
          <a:srcRect/>
          <a:stretch/>
        </p:blipFill>
        <p:spPr>
          <a:xfrm>
            <a:off x="0" y="333375"/>
            <a:ext cx="1871662" cy="15097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99f62600c5_0_23"/>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2600"/>
              <a:t>Communication and Language, Early Learning Goals:</a:t>
            </a:r>
            <a:endParaRPr sz="2600"/>
          </a:p>
        </p:txBody>
      </p:sp>
      <p:sp>
        <p:nvSpPr>
          <p:cNvPr id="105" name="Google Shape;105;g99f62600c5_0_23"/>
          <p:cNvSpPr txBox="1">
            <a:spLocks noGrp="1"/>
          </p:cNvSpPr>
          <p:nvPr>
            <p:ph type="body" idx="1"/>
          </p:nvPr>
        </p:nvSpPr>
        <p:spPr>
          <a:xfrm>
            <a:off x="457200" y="1127350"/>
            <a:ext cx="8229600" cy="5505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t>
            </a:r>
            <a:r>
              <a:rPr lang="en-US" sz="2000"/>
              <a:t>Children express themselves effectively, showing awareness of listeners’ needs. </a:t>
            </a:r>
            <a:endParaRPr sz="2000"/>
          </a:p>
          <a:p>
            <a:pPr marL="0" lvl="0" indent="0" algn="l" rtl="0">
              <a:spcBef>
                <a:spcPts val="360"/>
              </a:spcBef>
              <a:spcAft>
                <a:spcPts val="0"/>
              </a:spcAft>
              <a:buNone/>
            </a:pPr>
            <a:r>
              <a:rPr lang="en-US" sz="2000"/>
              <a:t>•They use past, present and future forms accurately when talking about events that have happened or are to happen in the future. </a:t>
            </a:r>
            <a:endParaRPr sz="2000"/>
          </a:p>
          <a:p>
            <a:pPr marL="0" lvl="0" indent="0" algn="l" rtl="0">
              <a:spcBef>
                <a:spcPts val="360"/>
              </a:spcBef>
              <a:spcAft>
                <a:spcPts val="0"/>
              </a:spcAft>
              <a:buNone/>
            </a:pPr>
            <a:r>
              <a:rPr lang="en-US" sz="2000"/>
              <a:t>•They develop their own narratives and explanations by connecting ideas or events </a:t>
            </a:r>
            <a:endParaRPr sz="2000"/>
          </a:p>
          <a:p>
            <a:pPr marL="0" lvl="0" indent="0" algn="l" rtl="0">
              <a:spcBef>
                <a:spcPts val="360"/>
              </a:spcBef>
              <a:spcAft>
                <a:spcPts val="0"/>
              </a:spcAft>
              <a:buNone/>
            </a:pPr>
            <a:r>
              <a:rPr lang="en-US" sz="2000"/>
              <a:t>•Children follow instructions involving several ideas or actions. </a:t>
            </a:r>
            <a:endParaRPr sz="2000"/>
          </a:p>
          <a:p>
            <a:pPr marL="0" lvl="0" indent="0" algn="l" rtl="0">
              <a:spcBef>
                <a:spcPts val="360"/>
              </a:spcBef>
              <a:spcAft>
                <a:spcPts val="0"/>
              </a:spcAft>
              <a:buNone/>
            </a:pPr>
            <a:r>
              <a:rPr lang="en-US" sz="2000"/>
              <a:t>•They answer ‘how’ and ‘why’ questions about their experiences and in response to stories or events.</a:t>
            </a:r>
            <a:endParaRPr sz="2000"/>
          </a:p>
          <a:p>
            <a:pPr marL="0" lvl="0" indent="0" algn="l" rtl="0">
              <a:spcBef>
                <a:spcPts val="360"/>
              </a:spcBef>
              <a:spcAft>
                <a:spcPts val="0"/>
              </a:spcAft>
              <a:buNone/>
            </a:pPr>
            <a:r>
              <a:rPr lang="en-US" sz="2000"/>
              <a:t>•Children listen attentively in a range of situations. </a:t>
            </a:r>
            <a:endParaRPr sz="2000"/>
          </a:p>
          <a:p>
            <a:pPr marL="0" lvl="0" indent="0" algn="l" rtl="0">
              <a:spcBef>
                <a:spcPts val="360"/>
              </a:spcBef>
              <a:spcAft>
                <a:spcPts val="0"/>
              </a:spcAft>
              <a:buNone/>
            </a:pPr>
            <a:r>
              <a:rPr lang="en-US" sz="2000"/>
              <a:t>•They listen to stories, accurately anticipating key events and respond to what they hear with relevant comments, questions or actions. </a:t>
            </a:r>
            <a:endParaRPr sz="2000"/>
          </a:p>
          <a:p>
            <a:pPr marL="0" lvl="0" indent="0" algn="l" rtl="0">
              <a:spcBef>
                <a:spcPts val="360"/>
              </a:spcBef>
              <a:spcAft>
                <a:spcPts val="0"/>
              </a:spcAft>
              <a:buNone/>
            </a:pPr>
            <a:r>
              <a:rPr lang="en-US" sz="2000"/>
              <a:t>•They give their attention to what others say and respond appropriately, while engaged in another activity.</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Communication and Language</a:t>
            </a:r>
            <a:endParaRPr/>
          </a:p>
        </p:txBody>
      </p:sp>
      <p:sp>
        <p:nvSpPr>
          <p:cNvPr id="111" name="Google Shape;111;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Listening</a:t>
            </a:r>
            <a:r>
              <a:rPr lang="en-US" sz="2400" b="0" i="0" u="none">
                <a:solidFill>
                  <a:schemeClr val="dk1"/>
                </a:solidFill>
                <a:latin typeface="Arial"/>
                <a:ea typeface="Arial"/>
                <a:cs typeface="Arial"/>
                <a:sym typeface="Arial"/>
              </a:rPr>
              <a:t>: We teach your child the kind of behaviours that a good listener shows, so that we know they are listening:</a:t>
            </a:r>
            <a:endParaRPr/>
          </a:p>
          <a:p>
            <a:pPr marL="2209800" lvl="4" indent="-3810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Sitting still</a:t>
            </a:r>
            <a:endParaRPr/>
          </a:p>
          <a:p>
            <a:pPr marL="2209800" lvl="4" indent="-3810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Sitting quietly</a:t>
            </a:r>
            <a:endParaRPr/>
          </a:p>
          <a:p>
            <a:pPr marL="2209800" lvl="4" indent="-3810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Looking at the person who is talking</a:t>
            </a:r>
            <a:endParaRPr/>
          </a:p>
          <a:p>
            <a:pPr marL="2209800" lvl="4" indent="-3810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Trying to remember what the speaker said</a:t>
            </a:r>
            <a:endParaRPr/>
          </a:p>
          <a:p>
            <a:pPr marL="2209800" lvl="4" indent="-3810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Not interrupting</a:t>
            </a:r>
            <a:endParaRPr sz="2400" b="0" i="0" u="none">
              <a:solidFill>
                <a:schemeClr val="dk1"/>
              </a:solidFill>
              <a:latin typeface="Arial"/>
              <a:ea typeface="Arial"/>
              <a:cs typeface="Arial"/>
              <a:sym typeface="Arial"/>
            </a:endParaRPr>
          </a:p>
          <a:p>
            <a:pPr marL="0" lvl="0" indent="0" algn="l" rtl="0">
              <a:lnSpc>
                <a:spcPct val="100000"/>
              </a:lnSpc>
              <a:spcBef>
                <a:spcPts val="480"/>
              </a:spcBef>
              <a:spcAft>
                <a:spcPts val="0"/>
              </a:spcAft>
              <a:buNone/>
            </a:pPr>
            <a:endParaRPr sz="2400"/>
          </a:p>
          <a:p>
            <a:pPr marL="0" lvl="0" indent="0" algn="l" rtl="0">
              <a:lnSpc>
                <a:spcPct val="100000"/>
              </a:lnSpc>
              <a:spcBef>
                <a:spcPts val="480"/>
              </a:spcBef>
              <a:spcAft>
                <a:spcPts val="0"/>
              </a:spcAft>
              <a:buNone/>
            </a:pPr>
            <a:r>
              <a:rPr lang="en-US" sz="2400"/>
              <a:t>Listening and attention underpins our Phase 1 phonics sessions. </a:t>
            </a:r>
            <a:endParaRPr sz="2400"/>
          </a:p>
        </p:txBody>
      </p:sp>
      <p:pic>
        <p:nvPicPr>
          <p:cNvPr id="112" name="Google Shape;112;p3" descr="Hearing"/>
          <p:cNvPicPr preferRelativeResize="0"/>
          <p:nvPr/>
        </p:nvPicPr>
        <p:blipFill rotWithShape="1">
          <a:blip r:embed="rId3">
            <a:alphaModFix/>
          </a:blip>
          <a:srcRect/>
          <a:stretch/>
        </p:blipFill>
        <p:spPr>
          <a:xfrm>
            <a:off x="179387" y="3644900"/>
            <a:ext cx="1244600" cy="1368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600"/>
              <a:buFont typeface="Arial"/>
              <a:buNone/>
            </a:pPr>
            <a:r>
              <a:rPr lang="en-US" sz="3600" b="0" i="0" u="none">
                <a:solidFill>
                  <a:schemeClr val="dk2"/>
                </a:solidFill>
                <a:latin typeface="Arial"/>
                <a:ea typeface="Arial"/>
                <a:cs typeface="Arial"/>
                <a:sym typeface="Arial"/>
              </a:rPr>
              <a:t>Speaking and Understanding</a:t>
            </a:r>
            <a:endParaRPr/>
          </a:p>
        </p:txBody>
      </p:sp>
      <p:sp>
        <p:nvSpPr>
          <p:cNvPr id="118" name="Google Shape;118;p4"/>
          <p:cNvSpPr txBox="1">
            <a:spLocks noGrp="1"/>
          </p:cNvSpPr>
          <p:nvPr>
            <p:ph type="body" idx="1"/>
          </p:nvPr>
        </p:nvSpPr>
        <p:spPr>
          <a:xfrm>
            <a:off x="468312" y="2332037"/>
            <a:ext cx="8229600" cy="41211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Through play</a:t>
            </a:r>
            <a:endParaRPr/>
          </a:p>
          <a:p>
            <a:pPr marL="34290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Children use language to imagine and recreate roles and experiences</a:t>
            </a:r>
            <a:endParaRPr/>
          </a:p>
          <a:p>
            <a:pPr marL="34290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Controlling their voice</a:t>
            </a:r>
            <a:endParaRPr/>
          </a:p>
          <a:p>
            <a:pPr marL="34290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Use talk to explain their ideas and feelings</a:t>
            </a:r>
            <a:endParaRPr/>
          </a:p>
          <a:p>
            <a:pPr marL="34290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Use language to ask for what they want and need</a:t>
            </a:r>
            <a:endParaRPr/>
          </a:p>
          <a:p>
            <a:pPr marL="34290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Songs, rhymes and stories</a:t>
            </a:r>
            <a:endParaRPr/>
          </a:p>
          <a:p>
            <a:pPr marL="0" lvl="0" indent="0" algn="l" rtl="0">
              <a:lnSpc>
                <a:spcPct val="100000"/>
              </a:lnSpc>
              <a:spcBef>
                <a:spcPts val="400"/>
              </a:spcBef>
              <a:spcAft>
                <a:spcPts val="0"/>
              </a:spcAft>
              <a:buNone/>
            </a:pPr>
            <a:endParaRPr/>
          </a:p>
          <a:p>
            <a:pPr marL="342900" lvl="0" indent="-215900" algn="l" rtl="0">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pic>
        <p:nvPicPr>
          <p:cNvPr id="119" name="Google Shape;119;p4" descr="puppets-main_Full"/>
          <p:cNvPicPr preferRelativeResize="0"/>
          <p:nvPr/>
        </p:nvPicPr>
        <p:blipFill rotWithShape="1">
          <a:blip r:embed="rId3">
            <a:alphaModFix/>
          </a:blip>
          <a:srcRect/>
          <a:stretch/>
        </p:blipFill>
        <p:spPr>
          <a:xfrm>
            <a:off x="7455462" y="1223938"/>
            <a:ext cx="1476375" cy="1108075"/>
          </a:xfrm>
          <a:prstGeom prst="rect">
            <a:avLst/>
          </a:prstGeom>
          <a:noFill/>
          <a:ln>
            <a:noFill/>
          </a:ln>
        </p:spPr>
      </p:pic>
      <p:pic>
        <p:nvPicPr>
          <p:cNvPr id="120" name="Google Shape;120;p4" descr="home_corner"/>
          <p:cNvPicPr preferRelativeResize="0"/>
          <p:nvPr/>
        </p:nvPicPr>
        <p:blipFill rotWithShape="1">
          <a:blip r:embed="rId4">
            <a:alphaModFix/>
          </a:blip>
          <a:srcRect/>
          <a:stretch/>
        </p:blipFill>
        <p:spPr>
          <a:xfrm>
            <a:off x="0" y="949712"/>
            <a:ext cx="1428750" cy="1104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sz="4400">
              <a:solidFill>
                <a:schemeClr val="dk2"/>
              </a:solidFill>
              <a:latin typeface="Arial"/>
              <a:ea typeface="Arial"/>
              <a:cs typeface="Arial"/>
              <a:sym typeface="Arial"/>
            </a:endParaRPr>
          </a:p>
        </p:txBody>
      </p:sp>
      <p:pic>
        <p:nvPicPr>
          <p:cNvPr id="126" name="Google Shape;126;p6"/>
          <p:cNvPicPr preferRelativeResize="0">
            <a:picLocks noGrp="1"/>
          </p:cNvPicPr>
          <p:nvPr>
            <p:ph type="body" idx="1"/>
          </p:nvPr>
        </p:nvPicPr>
        <p:blipFill rotWithShape="1">
          <a:blip r:embed="rId3">
            <a:alphaModFix/>
          </a:blip>
          <a:srcRect/>
          <a:stretch/>
        </p:blipFill>
        <p:spPr>
          <a:xfrm>
            <a:off x="129050" y="722650"/>
            <a:ext cx="2808300" cy="4866300"/>
          </a:xfrm>
          <a:prstGeom prst="rect">
            <a:avLst/>
          </a:prstGeom>
          <a:noFill/>
          <a:ln>
            <a:noFill/>
          </a:ln>
        </p:spPr>
      </p:pic>
      <p:pic>
        <p:nvPicPr>
          <p:cNvPr id="127" name="Google Shape;127;p6" descr="C:\Users\staff\Downloads\photo 1 (9).JPG"/>
          <p:cNvPicPr preferRelativeResize="0"/>
          <p:nvPr/>
        </p:nvPicPr>
        <p:blipFill rotWithShape="1">
          <a:blip r:embed="rId4">
            <a:alphaModFix/>
          </a:blip>
          <a:srcRect/>
          <a:stretch/>
        </p:blipFill>
        <p:spPr>
          <a:xfrm>
            <a:off x="3100200" y="722650"/>
            <a:ext cx="5304775" cy="4866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2"/>
          <p:cNvSpPr txBox="1">
            <a:spLocks noGrp="1"/>
          </p:cNvSpPr>
          <p:nvPr>
            <p:ph type="ctrTitle"/>
          </p:nvPr>
        </p:nvSpPr>
        <p:spPr>
          <a:xfrm>
            <a:off x="684212" y="333375"/>
            <a:ext cx="7772400" cy="1470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7200"/>
              <a:buFont typeface="Arial"/>
              <a:buNone/>
            </a:pPr>
            <a:r>
              <a:rPr lang="en-US" sz="7200" b="0" i="0" u="none">
                <a:solidFill>
                  <a:schemeClr val="dk2"/>
                </a:solidFill>
                <a:latin typeface="Arial"/>
                <a:ea typeface="Arial"/>
                <a:cs typeface="Arial"/>
                <a:sym typeface="Arial"/>
              </a:rPr>
              <a:t>Phonics</a:t>
            </a:r>
            <a:endParaRPr sz="7200" b="0" i="0" u="none">
              <a:solidFill>
                <a:schemeClr val="dk2"/>
              </a:solidFill>
              <a:latin typeface="Arial"/>
              <a:ea typeface="Arial"/>
              <a:cs typeface="Arial"/>
              <a:sym typeface="Arial"/>
            </a:endParaRPr>
          </a:p>
          <a:p>
            <a:pPr marL="0" lvl="0" indent="0" algn="ctr" rtl="0">
              <a:lnSpc>
                <a:spcPct val="100000"/>
              </a:lnSpc>
              <a:spcBef>
                <a:spcPts val="0"/>
              </a:spcBef>
              <a:spcAft>
                <a:spcPts val="0"/>
              </a:spcAft>
              <a:buClr>
                <a:schemeClr val="dk2"/>
              </a:buClr>
              <a:buSzPts val="7200"/>
              <a:buFont typeface="Arial"/>
              <a:buNone/>
            </a:pPr>
            <a:r>
              <a:rPr lang="en-US" sz="2000"/>
              <a:t>We follow the Letters and Sounds scheme at Langley First School</a:t>
            </a:r>
            <a:endParaRPr sz="2000"/>
          </a:p>
        </p:txBody>
      </p:sp>
      <p:pic>
        <p:nvPicPr>
          <p:cNvPr id="133" name="Google Shape;133;p12" descr="letters and sounds.gif"/>
          <p:cNvPicPr preferRelativeResize="0"/>
          <p:nvPr/>
        </p:nvPicPr>
        <p:blipFill rotWithShape="1">
          <a:blip r:embed="rId3">
            <a:alphaModFix/>
          </a:blip>
          <a:srcRect/>
          <a:stretch/>
        </p:blipFill>
        <p:spPr>
          <a:xfrm>
            <a:off x="1777651" y="2083076"/>
            <a:ext cx="2794350" cy="3929425"/>
          </a:xfrm>
          <a:prstGeom prst="rect">
            <a:avLst/>
          </a:prstGeom>
          <a:noFill/>
          <a:ln>
            <a:noFill/>
          </a:ln>
        </p:spPr>
      </p:pic>
      <p:sp>
        <p:nvSpPr>
          <p:cNvPr id="134" name="Google Shape;134;p12"/>
          <p:cNvSpPr txBox="1"/>
          <p:nvPr/>
        </p:nvSpPr>
        <p:spPr>
          <a:xfrm>
            <a:off x="5223350" y="2423775"/>
            <a:ext cx="3043800" cy="35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t>Phonics is an important part of our curriculum. We teach phonics sessions daily through full class, small group and one to one sessions in a fun, engaging way.</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Phase 1</a:t>
            </a:r>
            <a:endParaRPr/>
          </a:p>
        </p:txBody>
      </p:sp>
      <p:sp>
        <p:nvSpPr>
          <p:cNvPr id="140" name="Google Shape;140;p13"/>
          <p:cNvSpPr txBox="1">
            <a:spLocks noGrp="1"/>
          </p:cNvSpPr>
          <p:nvPr>
            <p:ph type="body" idx="1"/>
          </p:nvPr>
        </p:nvSpPr>
        <p:spPr>
          <a:xfrm>
            <a:off x="457200" y="1186850"/>
            <a:ext cx="8229600" cy="5070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Began in nursery</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Listening to sounds in the environment</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Instruments</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Rhythm and rhyme</a:t>
            </a:r>
            <a:endParaRPr sz="3200" b="0" i="0" u="none">
              <a:solidFill>
                <a:schemeClr val="dk1"/>
              </a:solidFill>
              <a:latin typeface="Arial"/>
              <a:ea typeface="Arial"/>
              <a:cs typeface="Arial"/>
              <a:sym typeface="Arial"/>
            </a:endParaRPr>
          </a:p>
          <a:p>
            <a:pPr marL="342900" lvl="0" indent="-254000" algn="l" rtl="0">
              <a:lnSpc>
                <a:spcPct val="100000"/>
              </a:lnSpc>
              <a:spcBef>
                <a:spcPts val="640"/>
              </a:spcBef>
              <a:spcAft>
                <a:spcPts val="0"/>
              </a:spcAft>
              <a:buSzPts val="1800"/>
              <a:buChar char="•"/>
            </a:pPr>
            <a:r>
              <a:rPr lang="en-US"/>
              <a:t>Alliteration</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Oral blending</a:t>
            </a:r>
            <a:endParaRPr/>
          </a:p>
          <a:p>
            <a:pPr marL="34290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Oral segmenting.</a:t>
            </a:r>
            <a:endParaRPr sz="3200" b="0" i="0" u="none">
              <a:solidFill>
                <a:schemeClr val="dk1"/>
              </a:solidFill>
              <a:latin typeface="Arial"/>
              <a:ea typeface="Arial"/>
              <a:cs typeface="Arial"/>
              <a:sym typeface="Arial"/>
            </a:endParaRPr>
          </a:p>
          <a:p>
            <a:pPr marL="342900" lvl="0" indent="0" algn="l" rtl="0">
              <a:lnSpc>
                <a:spcPct val="100000"/>
              </a:lnSpc>
              <a:spcBef>
                <a:spcPts val="640"/>
              </a:spcBef>
              <a:spcAft>
                <a:spcPts val="0"/>
              </a:spcAft>
              <a:buNone/>
            </a:pPr>
            <a:endParaRPr/>
          </a:p>
          <a:p>
            <a:pPr marL="0" lvl="0" indent="0" algn="l" rtl="0">
              <a:lnSpc>
                <a:spcPct val="100000"/>
              </a:lnSpc>
              <a:spcBef>
                <a:spcPts val="640"/>
              </a:spcBef>
              <a:spcAft>
                <a:spcPts val="0"/>
              </a:spcAft>
              <a:buNone/>
            </a:pPr>
            <a:r>
              <a:rPr lang="en-US"/>
              <a:t>We will focus on Phase 1 this year until we feel the children are secure to move on. </a:t>
            </a:r>
            <a:endParaRPr/>
          </a:p>
          <a:p>
            <a:pPr marL="342900" lvl="0" indent="-139700" algn="l" rtl="0">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Phase 2 and 3</a:t>
            </a:r>
            <a:endParaRPr/>
          </a:p>
        </p:txBody>
      </p:sp>
      <p:sp>
        <p:nvSpPr>
          <p:cNvPr id="146" name="Google Shape;146;p14"/>
          <p:cNvSpPr txBox="1">
            <a:spLocks noGrp="1"/>
          </p:cNvSpPr>
          <p:nvPr>
            <p:ph type="body" idx="1"/>
          </p:nvPr>
        </p:nvSpPr>
        <p:spPr>
          <a:xfrm>
            <a:off x="468312" y="1773237"/>
            <a:ext cx="8229600" cy="508476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We then move on to phase 2</a:t>
            </a:r>
            <a:r>
              <a:rPr lang="en-US" sz="2400"/>
              <a:t> phonics a</a:t>
            </a:r>
            <a:r>
              <a:rPr lang="en-US" sz="2400" b="0" i="0" u="none">
                <a:solidFill>
                  <a:schemeClr val="dk1"/>
                </a:solidFill>
                <a:latin typeface="Arial"/>
                <a:ea typeface="Arial"/>
                <a:cs typeface="Arial"/>
                <a:sym typeface="Arial"/>
              </a:rPr>
              <a:t>nd teach children to recognise letter sounds</a:t>
            </a:r>
            <a:endParaRPr sz="2400" b="0" i="0" u="none">
              <a:solidFill>
                <a:schemeClr val="dk1"/>
              </a:solidFill>
              <a:latin typeface="Arial"/>
              <a:ea typeface="Arial"/>
              <a:cs typeface="Arial"/>
              <a:sym typeface="Arial"/>
            </a:endParaRPr>
          </a:p>
          <a:p>
            <a:pPr marL="342900" lvl="0" indent="0" algn="l" rtl="0">
              <a:lnSpc>
                <a:spcPct val="100000"/>
              </a:lnSpc>
              <a:spcBef>
                <a:spcPts val="0"/>
              </a:spcBef>
              <a:spcAft>
                <a:spcPts val="0"/>
              </a:spcAft>
              <a:buNone/>
            </a:pPr>
            <a:endParaRPr sz="2400"/>
          </a:p>
          <a:p>
            <a:pPr marL="342900" lvl="0" indent="-342900" algn="l" rtl="0">
              <a:lnSpc>
                <a:spcPct val="100000"/>
              </a:lnSpc>
              <a:spcBef>
                <a:spcPts val="0"/>
              </a:spcBef>
              <a:spcAft>
                <a:spcPts val="0"/>
              </a:spcAft>
              <a:buClr>
                <a:schemeClr val="dk1"/>
              </a:buClr>
              <a:buSzPts val="2400"/>
              <a:buFont typeface="Arial"/>
              <a:buChar char="•"/>
            </a:pPr>
            <a:r>
              <a:rPr lang="en-US" sz="2400"/>
              <a:t>Phase 2 and 3 includes </a:t>
            </a:r>
            <a:r>
              <a:rPr lang="en-US" sz="2400" b="0" i="0" u="none">
                <a:solidFill>
                  <a:schemeClr val="dk1"/>
                </a:solidFill>
                <a:latin typeface="Arial"/>
                <a:ea typeface="Arial"/>
                <a:cs typeface="Arial"/>
                <a:sym typeface="Arial"/>
              </a:rPr>
              <a:t>the 26 letters of the alphabet, some digraphs (2 letters for 1 sound e.g “ch” and “ee”) and trigraphs (3 letters for 1 sound e.g. </a:t>
            </a:r>
            <a:r>
              <a:rPr lang="en-US" sz="2400"/>
              <a:t>“igh”</a:t>
            </a:r>
            <a:r>
              <a:rPr lang="en-US" sz="2400" b="0" i="0" u="none">
                <a:solidFill>
                  <a:schemeClr val="dk1"/>
                </a:solidFill>
                <a:latin typeface="Arial"/>
                <a:ea typeface="Arial"/>
                <a:cs typeface="Arial"/>
                <a:sym typeface="Arial"/>
              </a:rPr>
              <a:t>),</a:t>
            </a:r>
            <a:endParaRPr/>
          </a:p>
          <a:p>
            <a:pPr marL="342900" lvl="0" indent="-3429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To help the children remember the sound that is </a:t>
            </a:r>
            <a:r>
              <a:rPr lang="en-US" sz="2400" b="0" i="1" u="none">
                <a:solidFill>
                  <a:schemeClr val="dk1"/>
                </a:solidFill>
                <a:latin typeface="Arial"/>
                <a:ea typeface="Arial"/>
                <a:cs typeface="Arial"/>
                <a:sym typeface="Arial"/>
              </a:rPr>
              <a:t>usually</a:t>
            </a:r>
            <a:r>
              <a:rPr lang="en-US" sz="2400" b="0" i="0" u="none">
                <a:solidFill>
                  <a:schemeClr val="dk1"/>
                </a:solidFill>
                <a:latin typeface="Arial"/>
                <a:ea typeface="Arial"/>
                <a:cs typeface="Arial"/>
                <a:sym typeface="Arial"/>
              </a:rPr>
              <a:t> made by each letter shape we tell them a simple story and reinforce with fun songs</a:t>
            </a:r>
            <a:endParaRPr/>
          </a:p>
          <a:p>
            <a:pPr marL="342900" lvl="0" indent="-3429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lvl="0" indent="0" algn="l" rtl="0">
              <a:lnSpc>
                <a:spcPct val="100000"/>
              </a:lnSpc>
              <a:spcBef>
                <a:spcPts val="480"/>
              </a:spcBef>
              <a:spcAft>
                <a:spcPts val="0"/>
              </a:spcAft>
              <a:buNone/>
            </a:pPr>
            <a:endParaRPr/>
          </a:p>
          <a:p>
            <a:pPr marL="342900" lvl="0" indent="-190500" algn="l" rtl="0">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pic>
        <p:nvPicPr>
          <p:cNvPr id="147" name="Google Shape;147;p14" descr="See full size image"/>
          <p:cNvPicPr preferRelativeResize="0"/>
          <p:nvPr/>
        </p:nvPicPr>
        <p:blipFill rotWithShape="1">
          <a:blip r:embed="rId3">
            <a:alphaModFix/>
          </a:blip>
          <a:srcRect/>
          <a:stretch/>
        </p:blipFill>
        <p:spPr>
          <a:xfrm>
            <a:off x="7092950" y="188912"/>
            <a:ext cx="1655762" cy="1539875"/>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1317</Words>
  <Application>Microsoft Office PowerPoint</Application>
  <PresentationFormat>On-screen Show (4:3)</PresentationFormat>
  <Paragraphs>161</Paragraphs>
  <Slides>20</Slides>
  <Notes>20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Default Design</vt:lpstr>
      <vt:lpstr>  </vt:lpstr>
      <vt:lpstr>The Early Years Curriculum 40- 60 months, Communication and Language</vt:lpstr>
      <vt:lpstr>Communication and Language, Early Learning Goals:</vt:lpstr>
      <vt:lpstr>Communication and Language</vt:lpstr>
      <vt:lpstr>Speaking and Understanding</vt:lpstr>
      <vt:lpstr>PowerPoint Presentation</vt:lpstr>
      <vt:lpstr>Phonics We follow the Letters and Sounds scheme at Langley First School</vt:lpstr>
      <vt:lpstr>Phase 1</vt:lpstr>
      <vt:lpstr>Phase 2 and 3</vt:lpstr>
      <vt:lpstr>The Early Years Curriculum Reading, 40-60 months:</vt:lpstr>
      <vt:lpstr>Blending to read</vt:lpstr>
      <vt:lpstr>Helping your child at home</vt:lpstr>
      <vt:lpstr>Segmenting</vt:lpstr>
      <vt:lpstr>PowerPoint Presentation</vt:lpstr>
      <vt:lpstr>PowerPoint Presentation</vt:lpstr>
      <vt:lpstr>Tips for left handed children</vt:lpstr>
      <vt:lpstr>PowerPoint Presentation</vt:lpstr>
      <vt:lpstr> Reading</vt:lpstr>
      <vt:lpstr>Speedy Words</vt:lpstr>
      <vt:lpstr>Reading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bdoyle</dc:creator>
  <cp:lastModifiedBy>Tim Jones</cp:lastModifiedBy>
  <cp:revision>1</cp:revision>
  <dcterms:created xsi:type="dcterms:W3CDTF">2009-10-09T12:37:29Z</dcterms:created>
  <dcterms:modified xsi:type="dcterms:W3CDTF">2020-11-12T14:32:40Z</dcterms:modified>
</cp:coreProperties>
</file>